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82" r:id="rId2"/>
    <p:sldId id="299" r:id="rId3"/>
    <p:sldId id="303" r:id="rId4"/>
    <p:sldId id="304" r:id="rId5"/>
    <p:sldId id="305" r:id="rId6"/>
    <p:sldId id="311" r:id="rId7"/>
    <p:sldId id="312" r:id="rId8"/>
    <p:sldId id="258" r:id="rId9"/>
    <p:sldId id="300" r:id="rId10"/>
    <p:sldId id="301" r:id="rId11"/>
    <p:sldId id="302" r:id="rId12"/>
    <p:sldId id="310" r:id="rId13"/>
    <p:sldId id="306" r:id="rId14"/>
    <p:sldId id="307" r:id="rId15"/>
    <p:sldId id="308" r:id="rId16"/>
    <p:sldId id="284" r:id="rId1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F9F0D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787"/>
    <p:restoredTop sz="94737" autoAdjust="0"/>
  </p:normalViewPr>
  <p:slideViewPr>
    <p:cSldViewPr>
      <p:cViewPr>
        <p:scale>
          <a:sx n="81" d="100"/>
          <a:sy n="81" d="100"/>
        </p:scale>
        <p:origin x="-81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05" name="Text Box 9"/>
          <p:cNvSpPr txBox="1">
            <a:spLocks noChangeArrowheads="1"/>
          </p:cNvSpPr>
          <p:nvPr/>
        </p:nvSpPr>
        <p:spPr bwMode="black">
          <a:xfrm>
            <a:off x="3505200" y="6019800"/>
            <a:ext cx="2209800" cy="66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b="1">
                <a:solidFill>
                  <a:srgbClr val="FFFFFF"/>
                </a:solidFill>
                <a:latin typeface="Arial" charset="0"/>
              </a:rPr>
              <a:t>IAEA</a:t>
            </a:r>
          </a:p>
          <a:p>
            <a:pPr algn="ctr">
              <a:spcBef>
                <a:spcPct val="50000"/>
              </a:spcBef>
            </a:pPr>
            <a:r>
              <a:rPr lang="en-US" sz="900" b="1">
                <a:solidFill>
                  <a:srgbClr val="FFFFFF"/>
                </a:solidFill>
                <a:latin typeface="Arial" charset="0"/>
              </a:rPr>
              <a:t>International Atomic Energy Agency</a:t>
            </a:r>
          </a:p>
        </p:txBody>
      </p:sp>
      <p:pic>
        <p:nvPicPr>
          <p:cNvPr id="4106" name="Picture 10" descr="\\pc26995\Projects\ICS\ICS.VB6\ICSUI\Graphics\IAEAlogo_Black.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4114800" y="5105400"/>
            <a:ext cx="1050925"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45791" dir="3378596" algn="ctr" rotWithShape="0">
                    <a:srgbClr val="5F5F5F">
                      <a:alpha val="50000"/>
                    </a:srgbClr>
                  </a:outerShdw>
                </a:effectLst>
              </a14:hiddenEffects>
            </a:ext>
          </a:extLst>
        </p:spPr>
      </p:pic>
      <p:pic>
        <p:nvPicPr>
          <p:cNvPr id="4104" name="Picture 8" descr="title_logo_bglight.jpg                                         00056D31Macintosh HD                   B746CC0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hidden">
          <a:xfrm>
            <a:off x="0" y="0"/>
            <a:ext cx="9144000" cy="6861175"/>
          </a:xfrm>
          <a:prstGeom prst="rect">
            <a:avLst/>
          </a:prstGeom>
          <a:noFill/>
          <a:extLst>
            <a:ext uri="{909E8E84-426E-40DD-AFC4-6F175D3DCCD1}">
              <a14:hiddenFill xmlns:a14="http://schemas.microsoft.com/office/drawing/2010/main">
                <a:solidFill>
                  <a:srgbClr val="FFFFFF"/>
                </a:solidFill>
              </a14:hiddenFill>
            </a:ext>
          </a:extLst>
        </p:spPr>
      </p:pic>
      <p:sp>
        <p:nvSpPr>
          <p:cNvPr id="4099" name="Rectangle 3"/>
          <p:cNvSpPr>
            <a:spLocks noGrp="1" noChangeArrowheads="1"/>
          </p:cNvSpPr>
          <p:nvPr>
            <p:ph type="ctrTitle"/>
          </p:nvPr>
        </p:nvSpPr>
        <p:spPr bwMode="gray">
          <a:xfrm>
            <a:off x="0" y="1000125"/>
            <a:ext cx="9144000" cy="1771650"/>
          </a:xfrm>
        </p:spPr>
        <p:txBody>
          <a:bodyPr/>
          <a:lstStyle>
            <a:lvl1pPr algn="ctr">
              <a:defRPr/>
            </a:lvl1pPr>
          </a:lstStyle>
          <a:p>
            <a:pPr lvl="0"/>
            <a:r>
              <a:rPr lang="en-US" noProof="0" smtClean="0"/>
              <a:t>Click to edit Master title style</a:t>
            </a:r>
          </a:p>
        </p:txBody>
      </p:sp>
      <p:sp>
        <p:nvSpPr>
          <p:cNvPr id="4100" name="Rectangle 4"/>
          <p:cNvSpPr>
            <a:spLocks noGrp="1" noChangeArrowheads="1"/>
          </p:cNvSpPr>
          <p:nvPr>
            <p:ph type="subTitle" idx="1"/>
          </p:nvPr>
        </p:nvSpPr>
        <p:spPr>
          <a:xfrm>
            <a:off x="0" y="2797175"/>
            <a:ext cx="9144000" cy="1727200"/>
          </a:xfrm>
        </p:spPr>
        <p:txBody>
          <a:bodyPr anchor="ctr" anchorCtr="1"/>
          <a:lstStyle>
            <a:lvl1pPr marL="0" indent="0" algn="ctr">
              <a:buFontTx/>
              <a:buNone/>
              <a:defRPr/>
            </a:lvl1pPr>
          </a:lstStyle>
          <a:p>
            <a:pPr lvl="0"/>
            <a:r>
              <a:rPr lang="en-US"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2C3BACF-D3F2-4680-8A83-F235EF9DE0FB}" type="slidenum">
              <a:rPr lang="en-US"/>
              <a:pPr/>
              <a:t>‹Nº›</a:t>
            </a:fld>
            <a:endParaRPr lang="en-US"/>
          </a:p>
        </p:txBody>
      </p:sp>
    </p:spTree>
    <p:extLst>
      <p:ext uri="{BB962C8B-B14F-4D97-AF65-F5344CB8AC3E}">
        <p14:creationId xmlns:p14="http://schemas.microsoft.com/office/powerpoint/2010/main" val="4180070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9888" y="98425"/>
            <a:ext cx="2147887" cy="5997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74638" y="98425"/>
            <a:ext cx="6292850" cy="5997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47EFD44-B94C-4C57-AE01-A4B8882DABE8}" type="slidenum">
              <a:rPr lang="en-US"/>
              <a:pPr/>
              <a:t>‹Nº›</a:t>
            </a:fld>
            <a:endParaRPr lang="en-US"/>
          </a:p>
        </p:txBody>
      </p:sp>
    </p:spTree>
    <p:extLst>
      <p:ext uri="{BB962C8B-B14F-4D97-AF65-F5344CB8AC3E}">
        <p14:creationId xmlns:p14="http://schemas.microsoft.com/office/powerpoint/2010/main" val="3382451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25D2BF-40DD-4153-8CA3-FA72C0D116DE}" type="slidenum">
              <a:rPr lang="en-US"/>
              <a:pPr/>
              <a:t>‹Nº›</a:t>
            </a:fld>
            <a:endParaRPr lang="en-US"/>
          </a:p>
        </p:txBody>
      </p:sp>
    </p:spTree>
    <p:extLst>
      <p:ext uri="{BB962C8B-B14F-4D97-AF65-F5344CB8AC3E}">
        <p14:creationId xmlns:p14="http://schemas.microsoft.com/office/powerpoint/2010/main" val="925198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AB426EB-D8B9-4590-84E5-2B7372505E30}" type="slidenum">
              <a:rPr lang="en-US"/>
              <a:pPr/>
              <a:t>‹Nº›</a:t>
            </a:fld>
            <a:endParaRPr lang="en-US"/>
          </a:p>
        </p:txBody>
      </p:sp>
    </p:spTree>
    <p:extLst>
      <p:ext uri="{BB962C8B-B14F-4D97-AF65-F5344CB8AC3E}">
        <p14:creationId xmlns:p14="http://schemas.microsoft.com/office/powerpoint/2010/main" val="2797728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74638" y="1524000"/>
            <a:ext cx="4219575"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524000"/>
            <a:ext cx="4221162"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0328EFB-EE01-4A70-9A4E-807F4C30E73B}" type="slidenum">
              <a:rPr lang="en-US"/>
              <a:pPr/>
              <a:t>‹Nº›</a:t>
            </a:fld>
            <a:endParaRPr lang="en-US"/>
          </a:p>
        </p:txBody>
      </p:sp>
    </p:spTree>
    <p:extLst>
      <p:ext uri="{BB962C8B-B14F-4D97-AF65-F5344CB8AC3E}">
        <p14:creationId xmlns:p14="http://schemas.microsoft.com/office/powerpoint/2010/main" val="275880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496FF85-89A4-4D2F-9A47-F254EE67E025}" type="slidenum">
              <a:rPr lang="en-US"/>
              <a:pPr/>
              <a:t>‹Nº›</a:t>
            </a:fld>
            <a:endParaRPr lang="en-US"/>
          </a:p>
        </p:txBody>
      </p:sp>
    </p:spTree>
    <p:extLst>
      <p:ext uri="{BB962C8B-B14F-4D97-AF65-F5344CB8AC3E}">
        <p14:creationId xmlns:p14="http://schemas.microsoft.com/office/powerpoint/2010/main" val="3699818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4E0F0D9-1BD1-4BB2-9AEF-C45FC83CEFD4}" type="slidenum">
              <a:rPr lang="en-US"/>
              <a:pPr/>
              <a:t>‹Nº›</a:t>
            </a:fld>
            <a:endParaRPr lang="en-US"/>
          </a:p>
        </p:txBody>
      </p:sp>
    </p:spTree>
    <p:extLst>
      <p:ext uri="{BB962C8B-B14F-4D97-AF65-F5344CB8AC3E}">
        <p14:creationId xmlns:p14="http://schemas.microsoft.com/office/powerpoint/2010/main" val="318180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0122FAA-958D-4FF6-BF9F-0C9279367AB9}" type="slidenum">
              <a:rPr lang="en-US"/>
              <a:pPr/>
              <a:t>‹Nº›</a:t>
            </a:fld>
            <a:endParaRPr lang="en-US"/>
          </a:p>
        </p:txBody>
      </p:sp>
    </p:spTree>
    <p:extLst>
      <p:ext uri="{BB962C8B-B14F-4D97-AF65-F5344CB8AC3E}">
        <p14:creationId xmlns:p14="http://schemas.microsoft.com/office/powerpoint/2010/main" val="4091353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98927C1-C2C8-4D21-B9BC-DE421986B189}" type="slidenum">
              <a:rPr lang="en-US"/>
              <a:pPr/>
              <a:t>‹Nº›</a:t>
            </a:fld>
            <a:endParaRPr lang="en-US"/>
          </a:p>
        </p:txBody>
      </p:sp>
    </p:spTree>
    <p:extLst>
      <p:ext uri="{BB962C8B-B14F-4D97-AF65-F5344CB8AC3E}">
        <p14:creationId xmlns:p14="http://schemas.microsoft.com/office/powerpoint/2010/main" val="918417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A23273-90C5-4DFB-9ABE-5A8277E46A94}" type="slidenum">
              <a:rPr lang="en-US"/>
              <a:pPr/>
              <a:t>‹Nº›</a:t>
            </a:fld>
            <a:endParaRPr lang="en-US"/>
          </a:p>
        </p:txBody>
      </p:sp>
    </p:spTree>
    <p:extLst>
      <p:ext uri="{BB962C8B-B14F-4D97-AF65-F5344CB8AC3E}">
        <p14:creationId xmlns:p14="http://schemas.microsoft.com/office/powerpoint/2010/main" val="1641246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9F0DF"/>
        </a:solidFill>
        <a:effectLst/>
      </p:bgPr>
    </p:bg>
    <p:spTree>
      <p:nvGrpSpPr>
        <p:cNvPr id="1" name=""/>
        <p:cNvGrpSpPr/>
        <p:nvPr/>
      </p:nvGrpSpPr>
      <p:grpSpPr>
        <a:xfrm>
          <a:off x="0" y="0"/>
          <a:ext cx="0" cy="0"/>
          <a:chOff x="0" y="0"/>
          <a:chExt cx="0" cy="0"/>
        </a:xfrm>
      </p:grpSpPr>
      <p:pic>
        <p:nvPicPr>
          <p:cNvPr id="3082" name="Picture 10" descr="\\pc26995\Projects\ICS\ICS.VB6\ICSUI\Graphics\IAEAlogo_Black.wmf"/>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black">
          <a:xfrm>
            <a:off x="304800" y="6110288"/>
            <a:ext cx="685800" cy="596900"/>
          </a:xfrm>
          <a:prstGeom prst="rect">
            <a:avLst/>
          </a:prstGeom>
          <a:noFill/>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45791" dir="3378596" algn="ctr" rotWithShape="0">
                    <a:srgbClr val="5F5F5F">
                      <a:alpha val="50000"/>
                    </a:srgbClr>
                  </a:outerShdw>
                </a:effectLst>
              </a14:hiddenEffects>
            </a:ext>
          </a:extLst>
        </p:spPr>
      </p:pic>
      <p:sp>
        <p:nvSpPr>
          <p:cNvPr id="3083" name="Text Box 11"/>
          <p:cNvSpPr txBox="1">
            <a:spLocks noChangeArrowheads="1"/>
          </p:cNvSpPr>
          <p:nvPr/>
        </p:nvSpPr>
        <p:spPr bwMode="black">
          <a:xfrm>
            <a:off x="990600" y="6202363"/>
            <a:ext cx="9144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b="1">
                <a:solidFill>
                  <a:srgbClr val="FFFFFF"/>
                </a:solidFill>
                <a:latin typeface="Arial" charset="0"/>
              </a:rPr>
              <a:t>IAEA</a:t>
            </a:r>
          </a:p>
        </p:txBody>
      </p:sp>
      <p:pic>
        <p:nvPicPr>
          <p:cNvPr id="3081" name="Picture 9" descr="slide_logo_bglight.jpg                                         00056D31Macintosh HD                   B746CC0A:"/>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hidden">
          <a:xfrm>
            <a:off x="0" y="0"/>
            <a:ext cx="9144000" cy="6861175"/>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title"/>
          </p:nvPr>
        </p:nvSpPr>
        <p:spPr bwMode="black">
          <a:xfrm>
            <a:off x="282575" y="98425"/>
            <a:ext cx="8534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6" name="Rectangle 4"/>
          <p:cNvSpPr>
            <a:spLocks noGrp="1" noChangeArrowheads="1"/>
          </p:cNvSpPr>
          <p:nvPr>
            <p:ph type="body" idx="1"/>
          </p:nvPr>
        </p:nvSpPr>
        <p:spPr bwMode="gray">
          <a:xfrm>
            <a:off x="274638" y="1524000"/>
            <a:ext cx="8593137"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7" name="Rectangle 5"/>
          <p:cNvSpPr>
            <a:spLocks noGrp="1" noChangeArrowheads="1"/>
          </p:cNvSpPr>
          <p:nvPr>
            <p:ph type="dt" sz="half" idx="2"/>
          </p:nvPr>
        </p:nvSpPr>
        <p:spPr bwMode="white">
          <a:xfrm>
            <a:off x="6783388" y="6369050"/>
            <a:ext cx="1676400"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latin typeface="+mn-lt"/>
              </a:defRPr>
            </a:lvl1pPr>
          </a:lstStyle>
          <a:p>
            <a:endParaRPr lang="en-US"/>
          </a:p>
        </p:txBody>
      </p:sp>
      <p:sp>
        <p:nvSpPr>
          <p:cNvPr id="3078" name="Rectangle 6"/>
          <p:cNvSpPr>
            <a:spLocks noGrp="1" noChangeArrowheads="1"/>
          </p:cNvSpPr>
          <p:nvPr>
            <p:ph type="ftr" sz="quarter" idx="3"/>
          </p:nvPr>
        </p:nvSpPr>
        <p:spPr bwMode="white">
          <a:xfrm>
            <a:off x="4154488" y="6369050"/>
            <a:ext cx="2624137"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latin typeface="+mn-lt"/>
              </a:defRPr>
            </a:lvl1pPr>
          </a:lstStyle>
          <a:p>
            <a:endParaRPr lang="en-US"/>
          </a:p>
        </p:txBody>
      </p:sp>
      <p:sp>
        <p:nvSpPr>
          <p:cNvPr id="3079" name="Rectangle 7"/>
          <p:cNvSpPr>
            <a:spLocks noGrp="1" noChangeArrowheads="1"/>
          </p:cNvSpPr>
          <p:nvPr>
            <p:ph type="sldNum" sz="quarter" idx="4"/>
          </p:nvPr>
        </p:nvSpPr>
        <p:spPr bwMode="white">
          <a:xfrm>
            <a:off x="8472488" y="6369050"/>
            <a:ext cx="509587"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latin typeface="+mn-lt"/>
              </a:defRPr>
            </a:lvl1pPr>
          </a:lstStyle>
          <a:p>
            <a:fld id="{E358438C-7C3B-4B33-AF5F-D51E5B379824}" type="slidenum">
              <a:rPr lang="en-US"/>
              <a:pPr/>
              <a:t>‹Nº›</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1" fontAlgn="base" hangingPunct="1">
        <a:spcBef>
          <a:spcPct val="20000"/>
        </a:spcBef>
        <a:spcAft>
          <a:spcPct val="0"/>
        </a:spcAft>
        <a:defRPr sz="3600" b="1">
          <a:solidFill>
            <a:schemeClr val="tx2"/>
          </a:solidFill>
          <a:latin typeface="+mj-lt"/>
          <a:ea typeface="+mj-ea"/>
          <a:cs typeface="+mj-cs"/>
        </a:defRPr>
      </a:lvl1pPr>
      <a:lvl2pPr algn="l" rtl="0" eaLnBrk="1" fontAlgn="base" hangingPunct="1">
        <a:spcBef>
          <a:spcPct val="20000"/>
        </a:spcBef>
        <a:spcAft>
          <a:spcPct val="0"/>
        </a:spcAft>
        <a:defRPr sz="3600" b="1">
          <a:solidFill>
            <a:schemeClr val="tx2"/>
          </a:solidFill>
          <a:latin typeface="Arial" charset="0"/>
        </a:defRPr>
      </a:lvl2pPr>
      <a:lvl3pPr algn="l" rtl="0" eaLnBrk="1" fontAlgn="base" hangingPunct="1">
        <a:spcBef>
          <a:spcPct val="20000"/>
        </a:spcBef>
        <a:spcAft>
          <a:spcPct val="0"/>
        </a:spcAft>
        <a:defRPr sz="3600" b="1">
          <a:solidFill>
            <a:schemeClr val="tx2"/>
          </a:solidFill>
          <a:latin typeface="Arial" charset="0"/>
        </a:defRPr>
      </a:lvl3pPr>
      <a:lvl4pPr algn="l" rtl="0" eaLnBrk="1" fontAlgn="base" hangingPunct="1">
        <a:spcBef>
          <a:spcPct val="20000"/>
        </a:spcBef>
        <a:spcAft>
          <a:spcPct val="0"/>
        </a:spcAft>
        <a:defRPr sz="3600" b="1">
          <a:solidFill>
            <a:schemeClr val="tx2"/>
          </a:solidFill>
          <a:latin typeface="Arial" charset="0"/>
        </a:defRPr>
      </a:lvl4pPr>
      <a:lvl5pPr algn="l" rtl="0" eaLnBrk="1" fontAlgn="base" hangingPunct="1">
        <a:spcBef>
          <a:spcPct val="20000"/>
        </a:spcBef>
        <a:spcAft>
          <a:spcPct val="0"/>
        </a:spcAft>
        <a:defRPr sz="3600" b="1">
          <a:solidFill>
            <a:schemeClr val="tx2"/>
          </a:solidFill>
          <a:latin typeface="Arial" charset="0"/>
        </a:defRPr>
      </a:lvl5pPr>
      <a:lvl6pPr marL="457200" algn="l" rtl="0" eaLnBrk="1" fontAlgn="base" hangingPunct="1">
        <a:spcBef>
          <a:spcPct val="20000"/>
        </a:spcBef>
        <a:spcAft>
          <a:spcPct val="0"/>
        </a:spcAft>
        <a:defRPr sz="3600" b="1">
          <a:solidFill>
            <a:schemeClr val="tx2"/>
          </a:solidFill>
          <a:latin typeface="Arial" charset="0"/>
        </a:defRPr>
      </a:lvl6pPr>
      <a:lvl7pPr marL="914400" algn="l" rtl="0" eaLnBrk="1" fontAlgn="base" hangingPunct="1">
        <a:spcBef>
          <a:spcPct val="20000"/>
        </a:spcBef>
        <a:spcAft>
          <a:spcPct val="0"/>
        </a:spcAft>
        <a:defRPr sz="3600" b="1">
          <a:solidFill>
            <a:schemeClr val="tx2"/>
          </a:solidFill>
          <a:latin typeface="Arial" charset="0"/>
        </a:defRPr>
      </a:lvl7pPr>
      <a:lvl8pPr marL="1371600" algn="l" rtl="0" eaLnBrk="1" fontAlgn="base" hangingPunct="1">
        <a:spcBef>
          <a:spcPct val="20000"/>
        </a:spcBef>
        <a:spcAft>
          <a:spcPct val="0"/>
        </a:spcAft>
        <a:defRPr sz="3600" b="1">
          <a:solidFill>
            <a:schemeClr val="tx2"/>
          </a:solidFill>
          <a:latin typeface="Arial" charset="0"/>
        </a:defRPr>
      </a:lvl8pPr>
      <a:lvl9pPr marL="1828800" algn="l" rtl="0" eaLnBrk="1" fontAlgn="base" hangingPunct="1">
        <a:spcBef>
          <a:spcPct val="20000"/>
        </a:spcBef>
        <a:spcAft>
          <a:spcPct val="0"/>
        </a:spcAft>
        <a:defRPr sz="3600" b="1">
          <a:solidFill>
            <a:schemeClr val="tx2"/>
          </a:solidFill>
          <a:latin typeface="Arial" charset="0"/>
        </a:defRPr>
      </a:lvl9pPr>
    </p:titleStyle>
    <p:bodyStyle>
      <a:lvl1pPr marL="342900" indent="-342900" algn="l" rtl="0" eaLnBrk="1" fontAlgn="base" hangingPunct="1">
        <a:spcBef>
          <a:spcPct val="20000"/>
        </a:spcBef>
        <a:spcAft>
          <a:spcPct val="0"/>
        </a:spcAft>
        <a:buClr>
          <a:schemeClr val="folHlink"/>
        </a:buClr>
        <a:buSzPct val="110000"/>
        <a:buChar char="•"/>
        <a:defRPr sz="3200">
          <a:solidFill>
            <a:schemeClr val="tx2"/>
          </a:solidFill>
          <a:latin typeface="+mn-lt"/>
          <a:ea typeface="+mn-ea"/>
          <a:cs typeface="+mn-cs"/>
        </a:defRPr>
      </a:lvl1pPr>
      <a:lvl2pPr marL="742950" indent="-285750" algn="l" rtl="0" eaLnBrk="1" fontAlgn="base" hangingPunct="1">
        <a:spcBef>
          <a:spcPct val="20000"/>
        </a:spcBef>
        <a:spcAft>
          <a:spcPct val="0"/>
        </a:spcAft>
        <a:buClr>
          <a:schemeClr val="folHlink"/>
        </a:buClr>
        <a:buSzPct val="110000"/>
        <a:buChar char="•"/>
        <a:defRPr sz="2800">
          <a:solidFill>
            <a:schemeClr val="tx2"/>
          </a:solidFill>
          <a:latin typeface="+mn-lt"/>
        </a:defRPr>
      </a:lvl2pPr>
      <a:lvl3pPr marL="1143000" indent="-228600" algn="l" rtl="0" eaLnBrk="1" fontAlgn="base" hangingPunct="1">
        <a:spcBef>
          <a:spcPct val="20000"/>
        </a:spcBef>
        <a:spcAft>
          <a:spcPct val="0"/>
        </a:spcAft>
        <a:buClr>
          <a:schemeClr val="folHlink"/>
        </a:buClr>
        <a:buSzPct val="110000"/>
        <a:buChar char="•"/>
        <a:defRPr sz="2400">
          <a:solidFill>
            <a:schemeClr val="tx2"/>
          </a:solidFill>
          <a:latin typeface="+mn-lt"/>
        </a:defRPr>
      </a:lvl3pPr>
      <a:lvl4pPr marL="1600200" indent="-228600" algn="l" rtl="0" eaLnBrk="1" fontAlgn="base" hangingPunct="1">
        <a:spcBef>
          <a:spcPct val="20000"/>
        </a:spcBef>
        <a:spcAft>
          <a:spcPct val="0"/>
        </a:spcAft>
        <a:buClr>
          <a:schemeClr val="folHlink"/>
        </a:buClr>
        <a:buSzPct val="110000"/>
        <a:buChar char="•"/>
        <a:defRPr sz="2400">
          <a:solidFill>
            <a:schemeClr val="tx2"/>
          </a:solidFill>
          <a:latin typeface="+mn-lt"/>
        </a:defRPr>
      </a:lvl4pPr>
      <a:lvl5pPr marL="2057400" indent="-228600" algn="l" rtl="0" eaLnBrk="1" fontAlgn="base" hangingPunct="1">
        <a:spcBef>
          <a:spcPct val="20000"/>
        </a:spcBef>
        <a:spcAft>
          <a:spcPct val="0"/>
        </a:spcAft>
        <a:buClr>
          <a:schemeClr val="folHlink"/>
        </a:buClr>
        <a:buSzPct val="110000"/>
        <a:buChar char="•"/>
        <a:defRPr sz="2400">
          <a:solidFill>
            <a:schemeClr val="tx2"/>
          </a:solidFill>
          <a:latin typeface="+mn-lt"/>
        </a:defRPr>
      </a:lvl5pPr>
      <a:lvl6pPr marL="2514600" indent="-228600" algn="l" rtl="0" eaLnBrk="1" fontAlgn="base" hangingPunct="1">
        <a:spcBef>
          <a:spcPct val="20000"/>
        </a:spcBef>
        <a:spcAft>
          <a:spcPct val="0"/>
        </a:spcAft>
        <a:buClr>
          <a:schemeClr val="folHlink"/>
        </a:buClr>
        <a:buSzPct val="110000"/>
        <a:buChar char="•"/>
        <a:defRPr sz="2400">
          <a:solidFill>
            <a:schemeClr val="tx2"/>
          </a:solidFill>
          <a:latin typeface="+mn-lt"/>
        </a:defRPr>
      </a:lvl6pPr>
      <a:lvl7pPr marL="2971800" indent="-228600" algn="l" rtl="0" eaLnBrk="1" fontAlgn="base" hangingPunct="1">
        <a:spcBef>
          <a:spcPct val="20000"/>
        </a:spcBef>
        <a:spcAft>
          <a:spcPct val="0"/>
        </a:spcAft>
        <a:buClr>
          <a:schemeClr val="folHlink"/>
        </a:buClr>
        <a:buSzPct val="110000"/>
        <a:buChar char="•"/>
        <a:defRPr sz="2400">
          <a:solidFill>
            <a:schemeClr val="tx2"/>
          </a:solidFill>
          <a:latin typeface="+mn-lt"/>
        </a:defRPr>
      </a:lvl7pPr>
      <a:lvl8pPr marL="3429000" indent="-228600" algn="l" rtl="0" eaLnBrk="1" fontAlgn="base" hangingPunct="1">
        <a:spcBef>
          <a:spcPct val="20000"/>
        </a:spcBef>
        <a:spcAft>
          <a:spcPct val="0"/>
        </a:spcAft>
        <a:buClr>
          <a:schemeClr val="folHlink"/>
        </a:buClr>
        <a:buSzPct val="110000"/>
        <a:buChar char="•"/>
        <a:defRPr sz="2400">
          <a:solidFill>
            <a:schemeClr val="tx2"/>
          </a:solidFill>
          <a:latin typeface="+mn-lt"/>
        </a:defRPr>
      </a:lvl8pPr>
      <a:lvl9pPr marL="3886200" indent="-228600" algn="l" rtl="0" eaLnBrk="1" fontAlgn="base" hangingPunct="1">
        <a:spcBef>
          <a:spcPct val="20000"/>
        </a:spcBef>
        <a:spcAft>
          <a:spcPct val="0"/>
        </a:spcAft>
        <a:buClr>
          <a:schemeClr val="folHlink"/>
        </a:buClr>
        <a:buSzPct val="110000"/>
        <a:buChar char="•"/>
        <a:defRPr sz="24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package" Target="../embeddings/Microsoft_Excel_Worksheet1.xlsx"/></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95536" y="1000124"/>
            <a:ext cx="7848872" cy="3076948"/>
          </a:xfrm>
        </p:spPr>
        <p:txBody>
          <a:bodyPr/>
          <a:lstStyle/>
          <a:p>
            <a:r>
              <a:rPr lang="en-US" dirty="0" smtClean="0"/>
              <a:t>TIPS FOR PROJECT DESIGN</a:t>
            </a:r>
            <a:br>
              <a:rPr lang="en-US" dirty="0" smtClean="0"/>
            </a:br>
            <a:r>
              <a:rPr lang="en-US" dirty="0"/>
              <a:t/>
            </a:r>
            <a:br>
              <a:rPr lang="en-US" dirty="0"/>
            </a:br>
            <a:r>
              <a:rPr lang="en-US" dirty="0" smtClean="0"/>
              <a:t>TECHNICAL COOPERATION</a:t>
            </a:r>
            <a:br>
              <a:rPr lang="en-US" dirty="0" smtClean="0"/>
            </a:br>
            <a:r>
              <a:rPr lang="en-US" dirty="0" smtClean="0"/>
              <a:t>LATIN AMERICA AND CARIBBEAN</a:t>
            </a:r>
            <a:endParaRPr lang="en-US" dirty="0"/>
          </a:p>
        </p:txBody>
      </p:sp>
    </p:spTree>
    <p:extLst>
      <p:ext uri="{BB962C8B-B14F-4D97-AF65-F5344CB8AC3E}">
        <p14:creationId xmlns:p14="http://schemas.microsoft.com/office/powerpoint/2010/main" val="25043492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200" dirty="0" smtClean="0"/>
              <a:t>Indicators – What does SMART mean?</a:t>
            </a:r>
            <a:endParaRPr lang="en-GB" sz="3200" dirty="0"/>
          </a:p>
        </p:txBody>
      </p:sp>
      <p:sp>
        <p:nvSpPr>
          <p:cNvPr id="3" name="Content Placeholder 2"/>
          <p:cNvSpPr>
            <a:spLocks noGrp="1"/>
          </p:cNvSpPr>
          <p:nvPr>
            <p:ph idx="1"/>
          </p:nvPr>
        </p:nvSpPr>
        <p:spPr>
          <a:xfrm>
            <a:off x="323528" y="1052736"/>
            <a:ext cx="8544247" cy="4680520"/>
          </a:xfrm>
        </p:spPr>
        <p:txBody>
          <a:bodyPr/>
          <a:lstStyle/>
          <a:p>
            <a:r>
              <a:rPr lang="en-GB" sz="2800" dirty="0" smtClean="0"/>
              <a:t>Specific:</a:t>
            </a:r>
            <a:r>
              <a:rPr lang="en-GB" dirty="0" smtClean="0"/>
              <a:t> </a:t>
            </a:r>
          </a:p>
          <a:p>
            <a:pPr lvl="1"/>
            <a:r>
              <a:rPr lang="en-GB" sz="1600" dirty="0" smtClean="0"/>
              <a:t>It is specific rather </a:t>
            </a:r>
            <a:r>
              <a:rPr lang="en-GB" sz="1600" dirty="0"/>
              <a:t>than </a:t>
            </a:r>
            <a:r>
              <a:rPr lang="en-GB" sz="1600" dirty="0" smtClean="0"/>
              <a:t>general and will </a:t>
            </a:r>
            <a:r>
              <a:rPr lang="en-GB" sz="1600" dirty="0"/>
              <a:t>usually answer </a:t>
            </a:r>
            <a:r>
              <a:rPr lang="en-GB" sz="1600" dirty="0" smtClean="0"/>
              <a:t>'W</a:t>
            </a:r>
            <a:r>
              <a:rPr lang="en-GB" sz="1600" dirty="0"/>
              <a:t>' </a:t>
            </a:r>
            <a:r>
              <a:rPr lang="en-GB" sz="1600" dirty="0" smtClean="0"/>
              <a:t>questions:</a:t>
            </a:r>
          </a:p>
          <a:p>
            <a:pPr lvl="2"/>
            <a:r>
              <a:rPr lang="en-GB" sz="1200" dirty="0" smtClean="0"/>
              <a:t>What</a:t>
            </a:r>
            <a:r>
              <a:rPr lang="en-GB" sz="1200" dirty="0"/>
              <a:t>: What do I want to </a:t>
            </a:r>
            <a:r>
              <a:rPr lang="en-GB" sz="1200" dirty="0" smtClean="0"/>
              <a:t>accomplish? </a:t>
            </a:r>
          </a:p>
          <a:p>
            <a:pPr lvl="2"/>
            <a:r>
              <a:rPr lang="en-GB" sz="1200" dirty="0"/>
              <a:t>Why: Specific reasons, purpose or benefits of accomplishing the goal.</a:t>
            </a:r>
          </a:p>
          <a:p>
            <a:pPr lvl="2"/>
            <a:r>
              <a:rPr lang="en-GB" sz="1200" dirty="0" smtClean="0"/>
              <a:t>Who</a:t>
            </a:r>
            <a:r>
              <a:rPr lang="en-GB" sz="1200" dirty="0"/>
              <a:t>: Who is involved?</a:t>
            </a:r>
          </a:p>
          <a:p>
            <a:pPr lvl="2"/>
            <a:r>
              <a:rPr lang="en-GB" sz="1200" dirty="0" smtClean="0"/>
              <a:t>Where</a:t>
            </a:r>
            <a:r>
              <a:rPr lang="en-GB" sz="1200" dirty="0"/>
              <a:t>: Identify a location.</a:t>
            </a:r>
          </a:p>
          <a:p>
            <a:pPr lvl="2"/>
            <a:r>
              <a:rPr lang="en-GB" sz="1200" dirty="0" smtClean="0"/>
              <a:t>Which</a:t>
            </a:r>
            <a:r>
              <a:rPr lang="en-GB" sz="1200" dirty="0"/>
              <a:t>: Identify requirements and constraints</a:t>
            </a:r>
          </a:p>
          <a:p>
            <a:pPr marL="914400" lvl="2" indent="0">
              <a:buNone/>
            </a:pPr>
            <a:endParaRPr lang="en-GB" sz="1200" dirty="0" smtClean="0"/>
          </a:p>
          <a:p>
            <a:r>
              <a:rPr lang="en-GB" sz="2800" dirty="0" smtClean="0"/>
              <a:t>Measurable:  </a:t>
            </a:r>
            <a:endParaRPr lang="en-GB" sz="2800" dirty="0"/>
          </a:p>
          <a:p>
            <a:pPr lvl="1"/>
            <a:r>
              <a:rPr lang="en-GB" sz="1600" dirty="0" smtClean="0"/>
              <a:t>A concrete </a:t>
            </a:r>
            <a:r>
              <a:rPr lang="en-GB" sz="1600" dirty="0"/>
              <a:t>criteria for measuring progress toward the attainment of the </a:t>
            </a:r>
            <a:r>
              <a:rPr lang="en-GB" sz="1600" dirty="0" smtClean="0"/>
              <a:t>goal and it </a:t>
            </a:r>
            <a:r>
              <a:rPr lang="en-GB" sz="1600" dirty="0"/>
              <a:t>will usually answer questions such as:</a:t>
            </a:r>
          </a:p>
          <a:p>
            <a:pPr lvl="2"/>
            <a:r>
              <a:rPr lang="en-GB" sz="1200" dirty="0" smtClean="0"/>
              <a:t>How much?</a:t>
            </a:r>
          </a:p>
          <a:p>
            <a:pPr lvl="2"/>
            <a:r>
              <a:rPr lang="en-GB" sz="1200" dirty="0" smtClean="0"/>
              <a:t>How </a:t>
            </a:r>
            <a:r>
              <a:rPr lang="en-GB" sz="1200" dirty="0"/>
              <a:t>many?</a:t>
            </a:r>
          </a:p>
          <a:p>
            <a:pPr lvl="2"/>
            <a:r>
              <a:rPr lang="en-GB" sz="1200" dirty="0" smtClean="0"/>
              <a:t>How </a:t>
            </a:r>
            <a:r>
              <a:rPr lang="en-GB" sz="1200" dirty="0"/>
              <a:t>will I know when it is accomplished?</a:t>
            </a:r>
          </a:p>
          <a:p>
            <a:pPr lvl="2"/>
            <a:r>
              <a:rPr lang="en-GB" sz="1200" dirty="0" smtClean="0"/>
              <a:t>Indicators </a:t>
            </a:r>
            <a:r>
              <a:rPr lang="en-GB" sz="1200" dirty="0"/>
              <a:t>should be quantifiable</a:t>
            </a:r>
          </a:p>
          <a:p>
            <a:pPr lvl="2"/>
            <a:endParaRPr lang="en-GB" sz="1200" dirty="0" smtClean="0"/>
          </a:p>
        </p:txBody>
      </p:sp>
    </p:spTree>
    <p:extLst>
      <p:ext uri="{BB962C8B-B14F-4D97-AF65-F5344CB8AC3E}">
        <p14:creationId xmlns:p14="http://schemas.microsoft.com/office/powerpoint/2010/main" val="199020151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Indicators – What does SMART mean</a:t>
            </a:r>
            <a:r>
              <a:rPr lang="en-GB" sz="3200" dirty="0" smtClean="0"/>
              <a:t>?...</a:t>
            </a:r>
            <a:endParaRPr lang="en-GB" sz="3200" dirty="0"/>
          </a:p>
        </p:txBody>
      </p:sp>
      <p:sp>
        <p:nvSpPr>
          <p:cNvPr id="3" name="Content Placeholder 2"/>
          <p:cNvSpPr>
            <a:spLocks noGrp="1"/>
          </p:cNvSpPr>
          <p:nvPr>
            <p:ph idx="1"/>
          </p:nvPr>
        </p:nvSpPr>
        <p:spPr>
          <a:xfrm>
            <a:off x="395536" y="1124744"/>
            <a:ext cx="8472239" cy="4752528"/>
          </a:xfrm>
        </p:spPr>
        <p:txBody>
          <a:bodyPr/>
          <a:lstStyle/>
          <a:p>
            <a:r>
              <a:rPr lang="en-GB" sz="2400" dirty="0"/>
              <a:t>Achievable:</a:t>
            </a:r>
            <a:r>
              <a:rPr lang="en-GB" dirty="0" smtClean="0"/>
              <a:t> </a:t>
            </a:r>
          </a:p>
          <a:p>
            <a:pPr lvl="1"/>
            <a:r>
              <a:rPr lang="en-GB" sz="1600" dirty="0" smtClean="0"/>
              <a:t>Realistic and attainable/applicable/appropriate or agreed upon.  It will usually answer the question:</a:t>
            </a:r>
          </a:p>
          <a:p>
            <a:pPr lvl="2"/>
            <a:r>
              <a:rPr lang="en-GB" sz="1200" dirty="0" smtClean="0"/>
              <a:t>How: How can it be accomplished/attained? </a:t>
            </a:r>
          </a:p>
          <a:p>
            <a:pPr lvl="2"/>
            <a:r>
              <a:rPr lang="en-GB" sz="1200" dirty="0" smtClean="0"/>
              <a:t>How appropriate/applicable is it?</a:t>
            </a:r>
            <a:endParaRPr lang="en-GB" sz="1200" dirty="0"/>
          </a:p>
          <a:p>
            <a:r>
              <a:rPr lang="en-GB" sz="2400" dirty="0" smtClean="0"/>
              <a:t>Relevant:</a:t>
            </a:r>
            <a:r>
              <a:rPr lang="en-GB" sz="2800" dirty="0" smtClean="0"/>
              <a:t>  </a:t>
            </a:r>
            <a:endParaRPr lang="en-GB" sz="2800" dirty="0"/>
          </a:p>
          <a:p>
            <a:pPr lvl="1"/>
            <a:r>
              <a:rPr lang="en-GB" sz="1600" dirty="0" smtClean="0"/>
              <a:t>Importance of </a:t>
            </a:r>
            <a:r>
              <a:rPr lang="en-GB" sz="1600" dirty="0"/>
              <a:t>choosing </a:t>
            </a:r>
            <a:r>
              <a:rPr lang="en-GB" sz="1600" dirty="0" smtClean="0"/>
              <a:t>something </a:t>
            </a:r>
            <a:r>
              <a:rPr lang="en-GB" sz="1600" dirty="0"/>
              <a:t>that </a:t>
            </a:r>
            <a:r>
              <a:rPr lang="en-GB" sz="1600" dirty="0" smtClean="0"/>
              <a:t>matters and will </a:t>
            </a:r>
            <a:r>
              <a:rPr lang="en-GB" sz="1600" dirty="0"/>
              <a:t>usually answer questions such as:</a:t>
            </a:r>
          </a:p>
          <a:p>
            <a:pPr lvl="2"/>
            <a:r>
              <a:rPr lang="en-GB" sz="1200" dirty="0" smtClean="0"/>
              <a:t>How much?</a:t>
            </a:r>
          </a:p>
          <a:p>
            <a:pPr lvl="2"/>
            <a:r>
              <a:rPr lang="en-GB" sz="1200" dirty="0" smtClean="0"/>
              <a:t>How </a:t>
            </a:r>
            <a:r>
              <a:rPr lang="en-GB" sz="1200" dirty="0"/>
              <a:t>many?</a:t>
            </a:r>
          </a:p>
          <a:p>
            <a:pPr lvl="2"/>
            <a:r>
              <a:rPr lang="en-GB" sz="1200" dirty="0" smtClean="0"/>
              <a:t>How </a:t>
            </a:r>
            <a:r>
              <a:rPr lang="en-GB" sz="1200" dirty="0"/>
              <a:t>will I know when it is accomplished?</a:t>
            </a:r>
          </a:p>
          <a:p>
            <a:pPr lvl="2"/>
            <a:r>
              <a:rPr lang="en-GB" sz="1200" dirty="0" smtClean="0"/>
              <a:t>Indicators </a:t>
            </a:r>
            <a:r>
              <a:rPr lang="en-GB" sz="1200" dirty="0"/>
              <a:t>should be quantifiable</a:t>
            </a:r>
          </a:p>
          <a:p>
            <a:r>
              <a:rPr lang="en-GB" sz="2400" dirty="0" err="1" smtClean="0"/>
              <a:t>Timebound</a:t>
            </a:r>
            <a:r>
              <a:rPr lang="en-GB" sz="2400" dirty="0" smtClean="0"/>
              <a:t>: </a:t>
            </a:r>
            <a:endParaRPr lang="en-GB" sz="2400" dirty="0"/>
          </a:p>
          <a:p>
            <a:pPr lvl="1"/>
            <a:r>
              <a:rPr lang="en-GB" sz="1600" dirty="0" smtClean="0"/>
              <a:t>Grounded within a defined time-frame and will usually answer questions such as: </a:t>
            </a:r>
            <a:endParaRPr lang="en-GB" sz="1600" dirty="0"/>
          </a:p>
          <a:p>
            <a:pPr lvl="2"/>
            <a:r>
              <a:rPr lang="en-GB" sz="1200" dirty="0"/>
              <a:t>When?</a:t>
            </a:r>
          </a:p>
          <a:p>
            <a:pPr lvl="2"/>
            <a:r>
              <a:rPr lang="en-GB" sz="1200" dirty="0"/>
              <a:t> What can </a:t>
            </a:r>
            <a:r>
              <a:rPr lang="en-GB" sz="1200" dirty="0" smtClean="0"/>
              <a:t>be done in six months, a year, or two years? </a:t>
            </a:r>
          </a:p>
        </p:txBody>
      </p:sp>
    </p:spTree>
    <p:extLst>
      <p:ext uri="{BB962C8B-B14F-4D97-AF65-F5344CB8AC3E}">
        <p14:creationId xmlns:p14="http://schemas.microsoft.com/office/powerpoint/2010/main" val="609552084"/>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Arrow Connector 5"/>
          <p:cNvCxnSpPr/>
          <p:nvPr/>
        </p:nvCxnSpPr>
        <p:spPr>
          <a:xfrm flipV="1">
            <a:off x="1259632" y="332656"/>
            <a:ext cx="0" cy="4392488"/>
          </a:xfrm>
          <a:prstGeom prst="straightConnector1">
            <a:avLst/>
          </a:prstGeom>
          <a:ln w="2222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259632" y="4725144"/>
            <a:ext cx="5472608" cy="0"/>
          </a:xfrm>
          <a:prstGeom prst="straightConnector1">
            <a:avLst/>
          </a:prstGeom>
          <a:ln w="2222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59632" y="4221088"/>
            <a:ext cx="432048"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691680" y="4221088"/>
            <a:ext cx="0" cy="504056"/>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5652120" y="620688"/>
            <a:ext cx="1080119" cy="64807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End State</a:t>
            </a:r>
            <a:endParaRPr lang="en-GB" sz="1400" dirty="0">
              <a:solidFill>
                <a:schemeClr val="tx1"/>
              </a:solidFill>
            </a:endParaRPr>
          </a:p>
        </p:txBody>
      </p:sp>
      <p:sp>
        <p:nvSpPr>
          <p:cNvPr id="19" name="Oval 18"/>
          <p:cNvSpPr/>
          <p:nvPr/>
        </p:nvSpPr>
        <p:spPr>
          <a:xfrm>
            <a:off x="241856" y="3717032"/>
            <a:ext cx="1481594" cy="64807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Baseline</a:t>
            </a:r>
            <a:endParaRPr lang="en-GB" sz="1400" dirty="0">
              <a:solidFill>
                <a:schemeClr val="tx1"/>
              </a:solidFill>
            </a:endParaRPr>
          </a:p>
        </p:txBody>
      </p:sp>
      <p:cxnSp>
        <p:nvCxnSpPr>
          <p:cNvPr id="21" name="Straight Arrow Connector 20"/>
          <p:cNvCxnSpPr/>
          <p:nvPr/>
        </p:nvCxnSpPr>
        <p:spPr>
          <a:xfrm flipV="1">
            <a:off x="5940152" y="1268760"/>
            <a:ext cx="72008" cy="3456384"/>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5940152" y="3140968"/>
            <a:ext cx="1293944" cy="461665"/>
          </a:xfrm>
          <a:prstGeom prst="rect">
            <a:avLst/>
          </a:prstGeom>
          <a:noFill/>
        </p:spPr>
        <p:txBody>
          <a:bodyPr wrap="none" rtlCol="0">
            <a:spAutoFit/>
          </a:bodyPr>
          <a:lstStyle/>
          <a:p>
            <a:r>
              <a:rPr lang="en-GB" dirty="0" smtClean="0"/>
              <a:t>Indicator</a:t>
            </a:r>
            <a:endParaRPr lang="en-GB" dirty="0"/>
          </a:p>
        </p:txBody>
      </p:sp>
      <p:cxnSp>
        <p:nvCxnSpPr>
          <p:cNvPr id="26" name="Straight Arrow Connector 25"/>
          <p:cNvCxnSpPr/>
          <p:nvPr/>
        </p:nvCxnSpPr>
        <p:spPr>
          <a:xfrm flipV="1">
            <a:off x="3491880" y="2924944"/>
            <a:ext cx="0" cy="180020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644008" y="2132856"/>
            <a:ext cx="0" cy="252028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3293858" y="1808820"/>
            <a:ext cx="1188132" cy="64807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Control Points</a:t>
            </a:r>
            <a:endParaRPr lang="en-GB" sz="1400" dirty="0">
              <a:solidFill>
                <a:schemeClr val="tx1"/>
              </a:solidFill>
            </a:endParaRPr>
          </a:p>
        </p:txBody>
      </p:sp>
      <p:sp>
        <p:nvSpPr>
          <p:cNvPr id="32" name="Right Arrow 31"/>
          <p:cNvSpPr/>
          <p:nvPr/>
        </p:nvSpPr>
        <p:spPr>
          <a:xfrm rot="16200000">
            <a:off x="3761910" y="3050958"/>
            <a:ext cx="828092"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Arrow Connector 6"/>
          <p:cNvCxnSpPr/>
          <p:nvPr/>
        </p:nvCxnSpPr>
        <p:spPr>
          <a:xfrm flipV="1">
            <a:off x="1547664" y="1205136"/>
            <a:ext cx="4392488" cy="3159968"/>
          </a:xfrm>
          <a:prstGeom prst="straightConnector1">
            <a:avLst/>
          </a:prstGeom>
          <a:ln w="22225">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3260113" y="3871791"/>
            <a:ext cx="1733039" cy="338554"/>
          </a:xfrm>
          <a:prstGeom prst="rect">
            <a:avLst/>
          </a:prstGeom>
          <a:noFill/>
        </p:spPr>
        <p:txBody>
          <a:bodyPr wrap="none" rtlCol="0">
            <a:spAutoFit/>
          </a:bodyPr>
          <a:lstStyle/>
          <a:p>
            <a:r>
              <a:rPr lang="en-GB" sz="1600" dirty="0" smtClean="0"/>
              <a:t>Corrective Actions</a:t>
            </a:r>
            <a:endParaRPr lang="en-GB" sz="1600" dirty="0"/>
          </a:p>
        </p:txBody>
      </p:sp>
    </p:spTree>
    <p:extLst>
      <p:ext uri="{BB962C8B-B14F-4D97-AF65-F5344CB8AC3E}">
        <p14:creationId xmlns:p14="http://schemas.microsoft.com/office/powerpoint/2010/main" val="32371358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TC Work Plan Inputs naming convention</a:t>
            </a:r>
            <a:endParaRPr lang="en-GB" sz="2800" dirty="0"/>
          </a:p>
        </p:txBody>
      </p:sp>
      <p:sp>
        <p:nvSpPr>
          <p:cNvPr id="3" name="Content Placeholder 2"/>
          <p:cNvSpPr>
            <a:spLocks noGrp="1"/>
          </p:cNvSpPr>
          <p:nvPr>
            <p:ph idx="1"/>
          </p:nvPr>
        </p:nvSpPr>
        <p:spPr>
          <a:xfrm>
            <a:off x="395536" y="1124744"/>
            <a:ext cx="8472239" cy="4896544"/>
          </a:xfrm>
        </p:spPr>
        <p:txBody>
          <a:bodyPr/>
          <a:lstStyle/>
          <a:p>
            <a:r>
              <a:rPr lang="en-GB" sz="2400" dirty="0" smtClean="0"/>
              <a:t>All TC projects have at most the following types of inputs: </a:t>
            </a:r>
            <a:endParaRPr lang="en-GB" sz="800" dirty="0"/>
          </a:p>
          <a:p>
            <a:pPr lvl="1"/>
            <a:r>
              <a:rPr lang="en-GB" sz="2000" dirty="0" smtClean="0"/>
              <a:t>Expert Missions = EM1</a:t>
            </a:r>
          </a:p>
          <a:p>
            <a:pPr lvl="1"/>
            <a:r>
              <a:rPr lang="en-GB" sz="2000" dirty="0" smtClean="0"/>
              <a:t>National Training Course = NTC1</a:t>
            </a:r>
          </a:p>
          <a:p>
            <a:pPr lvl="1"/>
            <a:r>
              <a:rPr lang="en-GB" sz="2000" dirty="0" smtClean="0"/>
              <a:t>Fellowships = FE1</a:t>
            </a:r>
          </a:p>
          <a:p>
            <a:pPr lvl="1"/>
            <a:r>
              <a:rPr lang="en-GB" sz="2000" dirty="0" smtClean="0"/>
              <a:t>Scientific Visit = SV1</a:t>
            </a:r>
          </a:p>
          <a:p>
            <a:pPr lvl="1"/>
            <a:r>
              <a:rPr lang="en-GB" sz="2000" dirty="0" smtClean="0"/>
              <a:t>Meeting/Workshop = MWK1</a:t>
            </a:r>
          </a:p>
          <a:p>
            <a:pPr lvl="1"/>
            <a:r>
              <a:rPr lang="en-GB" sz="2000" dirty="0" smtClean="0"/>
              <a:t>Service Procurement = PRSERV</a:t>
            </a:r>
          </a:p>
          <a:p>
            <a:pPr lvl="1"/>
            <a:r>
              <a:rPr lang="en-GB" sz="2000" dirty="0" smtClean="0"/>
              <a:t>Equipment Procurement = PR</a:t>
            </a:r>
          </a:p>
          <a:p>
            <a:pPr lvl="2"/>
            <a:r>
              <a:rPr lang="en-GB" sz="1600" dirty="0" smtClean="0"/>
              <a:t>Equipment can be hardware, software  or materials</a:t>
            </a:r>
          </a:p>
          <a:p>
            <a:pPr lvl="2"/>
            <a:r>
              <a:rPr lang="en-GB" sz="1600" dirty="0" smtClean="0"/>
              <a:t>The input name should be: </a:t>
            </a:r>
          </a:p>
          <a:p>
            <a:pPr lvl="2"/>
            <a:r>
              <a:rPr lang="en-GB" sz="1600" dirty="0" smtClean="0"/>
              <a:t>PR-HW…</a:t>
            </a:r>
          </a:p>
          <a:p>
            <a:pPr lvl="2"/>
            <a:r>
              <a:rPr lang="en-GB" sz="1600" dirty="0" smtClean="0"/>
              <a:t>PR-SW…</a:t>
            </a:r>
          </a:p>
          <a:p>
            <a:pPr lvl="2"/>
            <a:r>
              <a:rPr lang="en-GB" sz="1600" dirty="0" smtClean="0"/>
              <a:t>PR-MAT…</a:t>
            </a:r>
          </a:p>
          <a:p>
            <a:pPr lvl="1"/>
            <a:endParaRPr lang="en-GB" sz="2000" dirty="0" smtClean="0"/>
          </a:p>
        </p:txBody>
      </p:sp>
    </p:spTree>
    <p:extLst>
      <p:ext uri="{BB962C8B-B14F-4D97-AF65-F5344CB8AC3E}">
        <p14:creationId xmlns:p14="http://schemas.microsoft.com/office/powerpoint/2010/main" val="2251357836"/>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TC Work Plan Inputs naming convention…</a:t>
            </a:r>
            <a:endParaRPr lang="en-GB" sz="2800" dirty="0"/>
          </a:p>
        </p:txBody>
      </p:sp>
      <p:sp>
        <p:nvSpPr>
          <p:cNvPr id="3" name="Content Placeholder 2"/>
          <p:cNvSpPr>
            <a:spLocks noGrp="1"/>
          </p:cNvSpPr>
          <p:nvPr>
            <p:ph idx="1"/>
          </p:nvPr>
        </p:nvSpPr>
        <p:spPr>
          <a:xfrm>
            <a:off x="395536" y="1124744"/>
            <a:ext cx="8472239" cy="4896544"/>
          </a:xfrm>
        </p:spPr>
        <p:txBody>
          <a:bodyPr/>
          <a:lstStyle/>
          <a:p>
            <a:r>
              <a:rPr lang="en-GB" sz="2400" dirty="0" smtClean="0"/>
              <a:t>The system for managing the work has field size limitations for inputs names</a:t>
            </a:r>
          </a:p>
          <a:p>
            <a:r>
              <a:rPr lang="en-GB" sz="2400" dirty="0" smtClean="0"/>
              <a:t>Input naming convention makes it easier to identify, manage and track</a:t>
            </a:r>
          </a:p>
          <a:p>
            <a:r>
              <a:rPr lang="en-GB" sz="2400" dirty="0" smtClean="0"/>
              <a:t>When creating work plan of activities use Excel spreadsheet and input naming convention and abbreviated names followed by full description. </a:t>
            </a:r>
          </a:p>
          <a:p>
            <a:pPr lvl="1"/>
            <a:r>
              <a:rPr lang="en-GB" sz="2000" dirty="0" smtClean="0"/>
              <a:t>For example: </a:t>
            </a:r>
          </a:p>
          <a:p>
            <a:pPr lvl="2"/>
            <a:r>
              <a:rPr lang="en-GB" sz="1600" dirty="0" smtClean="0"/>
              <a:t>FE1_DosimetryTrain. A fellowship to train one person for 2 months on dosimetry standards, measurements and tracking. </a:t>
            </a:r>
          </a:p>
        </p:txBody>
      </p:sp>
    </p:spTree>
    <p:extLst>
      <p:ext uri="{BB962C8B-B14F-4D97-AF65-F5344CB8AC3E}">
        <p14:creationId xmlns:p14="http://schemas.microsoft.com/office/powerpoint/2010/main" val="1778455723"/>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TC Work Plan Input naming convention…</a:t>
            </a:r>
            <a:endParaRPr lang="en-GB" sz="2800" dirty="0"/>
          </a:p>
        </p:txBody>
      </p:sp>
      <p:sp>
        <p:nvSpPr>
          <p:cNvPr id="6" name="Content Placeholder 2"/>
          <p:cNvSpPr>
            <a:spLocks noGrp="1"/>
          </p:cNvSpPr>
          <p:nvPr>
            <p:ph idx="1"/>
          </p:nvPr>
        </p:nvSpPr>
        <p:spPr>
          <a:xfrm>
            <a:off x="323528" y="3645024"/>
            <a:ext cx="8544247" cy="2592288"/>
          </a:xfrm>
        </p:spPr>
        <p:txBody>
          <a:bodyPr/>
          <a:lstStyle/>
          <a:p>
            <a:pPr lvl="1"/>
            <a:r>
              <a:rPr lang="en-GB" sz="2000" dirty="0" smtClean="0"/>
              <a:t>Use spreadsheet to define/refine information and then copy and paste into the PCMF system where the information is required</a:t>
            </a:r>
          </a:p>
          <a:p>
            <a:pPr lvl="1"/>
            <a:r>
              <a:rPr lang="en-GB" sz="2000" dirty="0" smtClean="0"/>
              <a:t>Always upload the full spreadsheet as an attachment </a:t>
            </a:r>
          </a:p>
          <a:p>
            <a:pPr lvl="1"/>
            <a:r>
              <a:rPr lang="en-GB" sz="2000" dirty="0" smtClean="0"/>
              <a:t>For equipment include in description column a reference model/type and for software include version to support you with recent purchase value. If bid is locally obtained upload bid on PCMF as a reference</a:t>
            </a:r>
          </a:p>
        </p:txBody>
      </p:sp>
      <p:graphicFrame>
        <p:nvGraphicFramePr>
          <p:cNvPr id="5" name="Object 4"/>
          <p:cNvGraphicFramePr>
            <a:graphicFrameLocks noChangeAspect="1"/>
          </p:cNvGraphicFramePr>
          <p:nvPr>
            <p:extLst>
              <p:ext uri="{D42A27DB-BD31-4B8C-83A1-F6EECF244321}">
                <p14:modId xmlns:p14="http://schemas.microsoft.com/office/powerpoint/2010/main" val="901660258"/>
              </p:ext>
            </p:extLst>
          </p:nvPr>
        </p:nvGraphicFramePr>
        <p:xfrm>
          <a:off x="323850" y="1125538"/>
          <a:ext cx="8691563" cy="2363787"/>
        </p:xfrm>
        <a:graphic>
          <a:graphicData uri="http://schemas.openxmlformats.org/presentationml/2006/ole">
            <mc:AlternateContent xmlns:mc="http://schemas.openxmlformats.org/markup-compatibility/2006">
              <mc:Choice xmlns:v="urn:schemas-microsoft-com:vml" Requires="v">
                <p:oleObj spid="_x0000_s1078" name="Worksheet" r:id="rId4" imgW="6718386" imgH="1828800" progId="Excel.Sheet.12">
                  <p:embed/>
                </p:oleObj>
              </mc:Choice>
              <mc:Fallback>
                <p:oleObj name="Worksheet" r:id="rId4" imgW="6718386" imgH="1828800" progId="Excel.Sheet.12">
                  <p:embed/>
                  <p:pic>
                    <p:nvPicPr>
                      <p:cNvPr id="0" name=""/>
                      <p:cNvPicPr/>
                      <p:nvPr/>
                    </p:nvPicPr>
                    <p:blipFill>
                      <a:blip r:embed="rId5"/>
                      <a:stretch>
                        <a:fillRect/>
                      </a:stretch>
                    </p:blipFill>
                    <p:spPr>
                      <a:xfrm>
                        <a:off x="323850" y="1125538"/>
                        <a:ext cx="8691563" cy="2363787"/>
                      </a:xfrm>
                      <a:prstGeom prst="rect">
                        <a:avLst/>
                      </a:prstGeom>
                    </p:spPr>
                  </p:pic>
                </p:oleObj>
              </mc:Fallback>
            </mc:AlternateContent>
          </a:graphicData>
        </a:graphic>
      </p:graphicFrame>
    </p:spTree>
    <p:extLst>
      <p:ext uri="{BB962C8B-B14F-4D97-AF65-F5344CB8AC3E}">
        <p14:creationId xmlns:p14="http://schemas.microsoft.com/office/powerpoint/2010/main" val="3365571282"/>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692696"/>
            <a:ext cx="7344816" cy="5570756"/>
          </a:xfrm>
          <a:prstGeom prst="rect">
            <a:avLst/>
          </a:prstGeom>
          <a:noFill/>
        </p:spPr>
        <p:txBody>
          <a:bodyPr wrap="square" lIns="91440" tIns="45720" rIns="91440" bIns="45720">
            <a:spAutoFit/>
          </a:bodyPr>
          <a:lstStyle/>
          <a:p>
            <a:pPr marL="457200" indent="-457200">
              <a:buFont typeface="Arial" panose="020B0604020202020204" pitchFamily="34" charset="0"/>
              <a:buChar char="•"/>
            </a:pPr>
            <a:r>
              <a:rPr lang="en-US" b="1" dirty="0" smtClean="0">
                <a:ln w="10541" cmpd="sng">
                  <a:solidFill>
                    <a:schemeClr val="accent1">
                      <a:shade val="88000"/>
                      <a:satMod val="110000"/>
                    </a:schemeClr>
                  </a:solidFill>
                  <a:prstDash val="solid"/>
                </a:ln>
                <a:solidFill>
                  <a:schemeClr val="accent5">
                    <a:lumMod val="25000"/>
                  </a:schemeClr>
                </a:solidFill>
              </a:rPr>
              <a:t>Remember: </a:t>
            </a:r>
          </a:p>
          <a:p>
            <a:pPr marL="914400" lvl="1" indent="-457200">
              <a:buFont typeface="Arial" panose="020B0604020202020204" pitchFamily="34" charset="0"/>
              <a:buChar char="•"/>
            </a:pPr>
            <a:r>
              <a:rPr lang="en-US" sz="2000" b="1" dirty="0" smtClean="0">
                <a:ln w="10541" cmpd="sng">
                  <a:solidFill>
                    <a:schemeClr val="accent1">
                      <a:shade val="88000"/>
                      <a:satMod val="110000"/>
                    </a:schemeClr>
                  </a:solidFill>
                  <a:prstDash val="solid"/>
                </a:ln>
                <a:solidFill>
                  <a:schemeClr val="accent5">
                    <a:lumMod val="25000"/>
                  </a:schemeClr>
                </a:solidFill>
              </a:rPr>
              <a:t>FOCUSED and CONCISE</a:t>
            </a:r>
          </a:p>
          <a:p>
            <a:pPr marL="914400" lvl="1" indent="-457200">
              <a:buFont typeface="Arial" panose="020B0604020202020204" pitchFamily="34" charset="0"/>
              <a:buChar char="•"/>
            </a:pPr>
            <a:r>
              <a:rPr lang="en-US" sz="2000" b="1" dirty="0" smtClean="0">
                <a:ln w="10541" cmpd="sng">
                  <a:solidFill>
                    <a:schemeClr val="accent1">
                      <a:shade val="88000"/>
                      <a:satMod val="110000"/>
                    </a:schemeClr>
                  </a:solidFill>
                  <a:prstDash val="solid"/>
                </a:ln>
                <a:solidFill>
                  <a:schemeClr val="accent5">
                    <a:lumMod val="25000"/>
                  </a:schemeClr>
                </a:solidFill>
              </a:rPr>
              <a:t>Clearly described link to developmental goal</a:t>
            </a:r>
          </a:p>
          <a:p>
            <a:pPr marL="914400" lvl="1" indent="-457200">
              <a:buFont typeface="Arial" panose="020B0604020202020204" pitchFamily="34" charset="0"/>
              <a:buChar char="•"/>
            </a:pPr>
            <a:r>
              <a:rPr lang="en-US" sz="2000" b="1" dirty="0" smtClean="0">
                <a:ln w="10541" cmpd="sng">
                  <a:solidFill>
                    <a:schemeClr val="accent1">
                      <a:shade val="88000"/>
                      <a:satMod val="110000"/>
                    </a:schemeClr>
                  </a:solidFill>
                  <a:prstDash val="solid"/>
                </a:ln>
                <a:solidFill>
                  <a:schemeClr val="accent5">
                    <a:lumMod val="25000"/>
                  </a:schemeClr>
                </a:solidFill>
              </a:rPr>
              <a:t>Clearly described link to CPF</a:t>
            </a:r>
          </a:p>
          <a:p>
            <a:pPr marL="914400" lvl="1" indent="-457200">
              <a:buFont typeface="Arial" panose="020B0604020202020204" pitchFamily="34" charset="0"/>
              <a:buChar char="•"/>
            </a:pPr>
            <a:r>
              <a:rPr lang="en-US" sz="2000" b="1" dirty="0" smtClean="0">
                <a:ln w="10541" cmpd="sng">
                  <a:solidFill>
                    <a:schemeClr val="accent1">
                      <a:shade val="88000"/>
                      <a:satMod val="110000"/>
                    </a:schemeClr>
                  </a:solidFill>
                  <a:prstDash val="solid"/>
                </a:ln>
                <a:solidFill>
                  <a:schemeClr val="accent5">
                    <a:lumMod val="25000"/>
                  </a:schemeClr>
                </a:solidFill>
              </a:rPr>
              <a:t>Direct relation/contribution to problem or gap</a:t>
            </a:r>
          </a:p>
          <a:p>
            <a:pPr marL="914400" lvl="1" indent="-457200">
              <a:buFont typeface="Arial" panose="020B0604020202020204" pitchFamily="34" charset="0"/>
              <a:buChar char="•"/>
            </a:pPr>
            <a:r>
              <a:rPr lang="en-US" sz="2000" b="1" dirty="0" smtClean="0">
                <a:ln w="10541" cmpd="sng">
                  <a:solidFill>
                    <a:schemeClr val="accent1">
                      <a:shade val="88000"/>
                      <a:satMod val="110000"/>
                    </a:schemeClr>
                  </a:solidFill>
                  <a:prstDash val="solid"/>
                </a:ln>
                <a:solidFill>
                  <a:schemeClr val="accent5">
                    <a:lumMod val="25000"/>
                  </a:schemeClr>
                </a:solidFill>
              </a:rPr>
              <a:t>Clearly defined contributions from each participant</a:t>
            </a:r>
          </a:p>
          <a:p>
            <a:pPr marL="914400" lvl="1" indent="-457200">
              <a:buFont typeface="Arial" panose="020B0604020202020204" pitchFamily="34" charset="0"/>
              <a:buChar char="•"/>
            </a:pPr>
            <a:r>
              <a:rPr lang="en-US" sz="2000" b="1" dirty="0" smtClean="0">
                <a:ln w="10541" cmpd="sng">
                  <a:solidFill>
                    <a:schemeClr val="accent1">
                      <a:shade val="88000"/>
                      <a:satMod val="110000"/>
                    </a:schemeClr>
                  </a:solidFill>
                  <a:prstDash val="solid"/>
                </a:ln>
                <a:solidFill>
                  <a:schemeClr val="accent5">
                    <a:lumMod val="25000"/>
                  </a:schemeClr>
                </a:solidFill>
              </a:rPr>
              <a:t>Clearly defined roles and responsibilities for all participant</a:t>
            </a:r>
          </a:p>
          <a:p>
            <a:pPr marL="914400" lvl="1" indent="-457200">
              <a:buFont typeface="Arial" panose="020B0604020202020204" pitchFamily="34" charset="0"/>
              <a:buChar char="•"/>
            </a:pPr>
            <a:r>
              <a:rPr lang="en-US" sz="2000" b="1" dirty="0" smtClean="0">
                <a:ln w="10541" cmpd="sng">
                  <a:solidFill>
                    <a:schemeClr val="accent1">
                      <a:shade val="88000"/>
                      <a:satMod val="110000"/>
                    </a:schemeClr>
                  </a:solidFill>
                  <a:prstDash val="solid"/>
                </a:ln>
                <a:solidFill>
                  <a:schemeClr val="accent5">
                    <a:lumMod val="25000"/>
                  </a:schemeClr>
                </a:solidFill>
              </a:rPr>
              <a:t>Use task naming convention with task name abbreviated </a:t>
            </a:r>
          </a:p>
          <a:p>
            <a:pPr marL="914400" lvl="1" indent="-457200">
              <a:buFont typeface="Arial" panose="020B0604020202020204" pitchFamily="34" charset="0"/>
              <a:buChar char="•"/>
            </a:pPr>
            <a:r>
              <a:rPr lang="en-US" sz="2000" b="1" dirty="0" smtClean="0">
                <a:ln w="10541" cmpd="sng">
                  <a:solidFill>
                    <a:schemeClr val="accent1">
                      <a:shade val="88000"/>
                      <a:satMod val="110000"/>
                    </a:schemeClr>
                  </a:solidFill>
                  <a:prstDash val="solid"/>
                </a:ln>
                <a:solidFill>
                  <a:schemeClr val="accent5">
                    <a:lumMod val="25000"/>
                  </a:schemeClr>
                </a:solidFill>
              </a:rPr>
              <a:t>Be your own quality control ensuring all items are clearly defined and described</a:t>
            </a:r>
          </a:p>
          <a:p>
            <a:pPr marL="914400" lvl="1" indent="-457200">
              <a:buFont typeface="Arial" panose="020B0604020202020204" pitchFamily="34" charset="0"/>
              <a:buChar char="•"/>
            </a:pPr>
            <a:r>
              <a:rPr lang="en-US" sz="2000" b="1" dirty="0" smtClean="0">
                <a:ln w="10541" cmpd="sng">
                  <a:solidFill>
                    <a:schemeClr val="accent1">
                      <a:shade val="88000"/>
                      <a:satMod val="110000"/>
                    </a:schemeClr>
                  </a:solidFill>
                  <a:prstDash val="solid"/>
                </a:ln>
                <a:solidFill>
                  <a:schemeClr val="accent5">
                    <a:lumMod val="25000"/>
                  </a:schemeClr>
                </a:solidFill>
              </a:rPr>
              <a:t>Help yourself by have a colleague review it </a:t>
            </a:r>
          </a:p>
          <a:p>
            <a:pPr marL="457200" indent="-457200">
              <a:buFont typeface="Arial" panose="020B0604020202020204" pitchFamily="34" charset="0"/>
              <a:buChar char="•"/>
            </a:pPr>
            <a:endParaRPr lang="en-US" sz="2800" b="1" dirty="0" smtClean="0">
              <a:ln w="10541" cmpd="sng">
                <a:solidFill>
                  <a:schemeClr val="accent1">
                    <a:shade val="88000"/>
                    <a:satMod val="110000"/>
                  </a:schemeClr>
                </a:solidFill>
                <a:prstDash val="solid"/>
              </a:ln>
              <a:solidFill>
                <a:schemeClr val="accent5">
                  <a:lumMod val="25000"/>
                </a:schemeClr>
              </a:solidFill>
            </a:endParaRPr>
          </a:p>
          <a:p>
            <a:pPr marL="457200" indent="-457200">
              <a:buFont typeface="Arial" panose="020B0604020202020204" pitchFamily="34" charset="0"/>
              <a:buChar char="•"/>
            </a:pPr>
            <a:endPar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endParaRPr lang="en-US"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ctr"/>
            <a:endParaRPr lang="en-US"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val="2504349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Rules of Thumb</a:t>
            </a:r>
            <a:endParaRPr lang="en-GB" dirty="0"/>
          </a:p>
        </p:txBody>
      </p:sp>
      <p:sp>
        <p:nvSpPr>
          <p:cNvPr id="3" name="Content Placeholder 2"/>
          <p:cNvSpPr>
            <a:spLocks noGrp="1"/>
          </p:cNvSpPr>
          <p:nvPr>
            <p:ph idx="1"/>
          </p:nvPr>
        </p:nvSpPr>
        <p:spPr>
          <a:xfrm>
            <a:off x="323528" y="1196752"/>
            <a:ext cx="8544247" cy="4899248"/>
          </a:xfrm>
        </p:spPr>
        <p:txBody>
          <a:bodyPr/>
          <a:lstStyle/>
          <a:p>
            <a:r>
              <a:rPr lang="en-GB" sz="2400" u="sng" dirty="0" smtClean="0"/>
              <a:t>Title: Concise and focused</a:t>
            </a:r>
          </a:p>
          <a:p>
            <a:pPr lvl="2"/>
            <a:r>
              <a:rPr lang="en-GB" sz="2000" b="1" u="sng" dirty="0" smtClean="0"/>
              <a:t>Long</a:t>
            </a:r>
            <a:r>
              <a:rPr lang="en-GB" sz="2000" dirty="0" smtClean="0"/>
              <a:t>:  </a:t>
            </a:r>
            <a:r>
              <a:rPr lang="en-GB" sz="2000" dirty="0"/>
              <a:t>Development of mobile unit using an electron beam accelerator for treatment of effluent from petroleum industry and degradation of toxic organic compounds in wastewater for reuse in industrial processes and cleaning purposes</a:t>
            </a:r>
            <a:r>
              <a:rPr lang="en-GB" sz="2000" dirty="0" smtClean="0"/>
              <a:t>.</a:t>
            </a:r>
          </a:p>
          <a:p>
            <a:pPr lvl="2"/>
            <a:r>
              <a:rPr lang="en-GB" sz="2000" b="1" u="sng" dirty="0" smtClean="0"/>
              <a:t> </a:t>
            </a:r>
            <a:r>
              <a:rPr lang="en-GB" sz="2000" b="1" u="sng" dirty="0"/>
              <a:t>Concise:</a:t>
            </a:r>
            <a:r>
              <a:rPr lang="en-GB" sz="2000" dirty="0"/>
              <a:t> Mobile Electron Beam Accelerator to treat and recycle industrial effluents</a:t>
            </a:r>
          </a:p>
          <a:p>
            <a:pPr lvl="2"/>
            <a:r>
              <a:rPr lang="en-GB" sz="2000" b="1" u="sng" dirty="0"/>
              <a:t>Long:  </a:t>
            </a:r>
            <a:r>
              <a:rPr lang="en-GB" sz="2000" dirty="0"/>
              <a:t>Strengthening the national capabilities in preparedness and response to radiological emergencies, with emphasis on first response teams, </a:t>
            </a:r>
            <a:r>
              <a:rPr lang="en-GB" sz="2000" dirty="0" err="1"/>
              <a:t>dosimetric</a:t>
            </a:r>
            <a:r>
              <a:rPr lang="en-GB" sz="2000" dirty="0"/>
              <a:t> and regulatory capacities and medical response</a:t>
            </a:r>
          </a:p>
          <a:p>
            <a:pPr lvl="2"/>
            <a:r>
              <a:rPr lang="en-GB" sz="2000" dirty="0" smtClean="0"/>
              <a:t> </a:t>
            </a:r>
            <a:r>
              <a:rPr lang="en-GB" sz="2000" b="1" u="sng" dirty="0" smtClean="0"/>
              <a:t>Concise:</a:t>
            </a:r>
            <a:r>
              <a:rPr lang="en-GB" sz="2000" dirty="0" smtClean="0"/>
              <a:t> Improving capabilities of radiological emergency response teams</a:t>
            </a:r>
          </a:p>
        </p:txBody>
      </p:sp>
    </p:spTree>
    <p:extLst>
      <p:ext uri="{BB962C8B-B14F-4D97-AF65-F5344CB8AC3E}">
        <p14:creationId xmlns:p14="http://schemas.microsoft.com/office/powerpoint/2010/main" val="209866486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Rules of Thumb..</a:t>
            </a:r>
            <a:endParaRPr lang="en-GB" dirty="0"/>
          </a:p>
        </p:txBody>
      </p:sp>
      <p:sp>
        <p:nvSpPr>
          <p:cNvPr id="3" name="Content Placeholder 2"/>
          <p:cNvSpPr>
            <a:spLocks noGrp="1"/>
          </p:cNvSpPr>
          <p:nvPr>
            <p:ph idx="1"/>
          </p:nvPr>
        </p:nvSpPr>
        <p:spPr>
          <a:xfrm>
            <a:off x="323528" y="1196752"/>
            <a:ext cx="8544247" cy="4608512"/>
          </a:xfrm>
        </p:spPr>
        <p:txBody>
          <a:bodyPr/>
          <a:lstStyle/>
          <a:p>
            <a:r>
              <a:rPr lang="en-GB" sz="2400" u="sng" dirty="0" smtClean="0"/>
              <a:t>Analysis of Gap/problems and needs: Needs to be Concise and focused: </a:t>
            </a:r>
          </a:p>
          <a:p>
            <a:pPr lvl="1"/>
            <a:r>
              <a:rPr lang="en-GB" sz="2000" dirty="0" smtClean="0"/>
              <a:t>Start with 2-3 sentences describing </a:t>
            </a:r>
            <a:r>
              <a:rPr lang="en-GB" sz="2000" dirty="0"/>
              <a:t>how the project will contribute to the </a:t>
            </a:r>
            <a:r>
              <a:rPr lang="en-GB" sz="2000" dirty="0" smtClean="0"/>
              <a:t>valid/current </a:t>
            </a:r>
            <a:r>
              <a:rPr lang="en-GB" sz="2000" dirty="0"/>
              <a:t>CPF </a:t>
            </a:r>
            <a:r>
              <a:rPr lang="en-GB" sz="2000" dirty="0" smtClean="0"/>
              <a:t>priority/focus or how the project will contribute to the relevant National Developmental Goal(s) if no valid CPF</a:t>
            </a:r>
          </a:p>
          <a:p>
            <a:pPr lvl="1"/>
            <a:r>
              <a:rPr lang="en-GB" sz="2000" dirty="0" smtClean="0"/>
              <a:t>Add 2-3 </a:t>
            </a:r>
            <a:r>
              <a:rPr lang="en-GB" sz="2000" dirty="0"/>
              <a:t>sentences describing </a:t>
            </a:r>
            <a:r>
              <a:rPr lang="en-GB" sz="2000" dirty="0" smtClean="0"/>
              <a:t>the baseline/current state in your country related to the project subject and/or area of focus </a:t>
            </a:r>
          </a:p>
          <a:p>
            <a:pPr lvl="1"/>
            <a:r>
              <a:rPr lang="en-GB" sz="2000" dirty="0" smtClean="0"/>
              <a:t>Quantify/qualify the baseline and the desired “end state” at the end of the project. What do you want completed/achieved.</a:t>
            </a:r>
          </a:p>
          <a:p>
            <a:pPr lvl="2"/>
            <a:r>
              <a:rPr lang="en-GB" sz="2000" dirty="0" smtClean="0"/>
              <a:t>this will facilitate development of “SMART” indicators</a:t>
            </a:r>
            <a:endParaRPr lang="en-GB" sz="2000" dirty="0"/>
          </a:p>
        </p:txBody>
      </p:sp>
    </p:spTree>
    <p:extLst>
      <p:ext uri="{BB962C8B-B14F-4D97-AF65-F5344CB8AC3E}">
        <p14:creationId xmlns:p14="http://schemas.microsoft.com/office/powerpoint/2010/main" val="1366237492"/>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Rules of Thumb..</a:t>
            </a:r>
            <a:endParaRPr lang="en-GB" dirty="0"/>
          </a:p>
        </p:txBody>
      </p:sp>
      <p:sp>
        <p:nvSpPr>
          <p:cNvPr id="3" name="Content Placeholder 2"/>
          <p:cNvSpPr>
            <a:spLocks noGrp="1"/>
          </p:cNvSpPr>
          <p:nvPr>
            <p:ph idx="1"/>
          </p:nvPr>
        </p:nvSpPr>
        <p:spPr>
          <a:xfrm>
            <a:off x="323528" y="1196752"/>
            <a:ext cx="8544247" cy="4608512"/>
          </a:xfrm>
        </p:spPr>
        <p:txBody>
          <a:bodyPr/>
          <a:lstStyle/>
          <a:p>
            <a:r>
              <a:rPr lang="en-GB" sz="2400" u="sng" dirty="0" smtClean="0"/>
              <a:t>End Users: </a:t>
            </a:r>
          </a:p>
          <a:p>
            <a:pPr lvl="1"/>
            <a:r>
              <a:rPr lang="en-GB" sz="2400" dirty="0" smtClean="0"/>
              <a:t>Each end user needs to be identified including a POC and it needs to have clearly defined how they plan to use/incorporate the results from the project </a:t>
            </a:r>
          </a:p>
          <a:p>
            <a:pPr lvl="2"/>
            <a:r>
              <a:rPr lang="en-GB" sz="2000" dirty="0" smtClean="0"/>
              <a:t>This is key for sustainability and success for building enduring capacity</a:t>
            </a:r>
          </a:p>
          <a:p>
            <a:r>
              <a:rPr lang="en-GB" sz="2400" u="sng" dirty="0" smtClean="0"/>
              <a:t>Partners: </a:t>
            </a:r>
          </a:p>
          <a:p>
            <a:pPr lvl="1"/>
            <a:r>
              <a:rPr lang="en-GB" sz="2400" dirty="0" smtClean="0"/>
              <a:t>Each identified partner needs to have a clearly defined activities and contributions to the project with clearly defined results</a:t>
            </a:r>
          </a:p>
          <a:p>
            <a:pPr lvl="2"/>
            <a:r>
              <a:rPr lang="en-GB" sz="2000" dirty="0" smtClean="0"/>
              <a:t>Contributions can be in the form of materials, equipment, staff</a:t>
            </a:r>
          </a:p>
          <a:p>
            <a:pPr marL="914400" lvl="2" indent="0">
              <a:buNone/>
            </a:pPr>
            <a:endParaRPr lang="en-GB" sz="2000" dirty="0"/>
          </a:p>
        </p:txBody>
      </p:sp>
    </p:spTree>
    <p:extLst>
      <p:ext uri="{BB962C8B-B14F-4D97-AF65-F5344CB8AC3E}">
        <p14:creationId xmlns:p14="http://schemas.microsoft.com/office/powerpoint/2010/main" val="2689461672"/>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Rules of Thumb..</a:t>
            </a:r>
            <a:endParaRPr lang="en-GB" dirty="0"/>
          </a:p>
        </p:txBody>
      </p:sp>
      <p:sp>
        <p:nvSpPr>
          <p:cNvPr id="3" name="Content Placeholder 2"/>
          <p:cNvSpPr>
            <a:spLocks noGrp="1"/>
          </p:cNvSpPr>
          <p:nvPr>
            <p:ph idx="1"/>
          </p:nvPr>
        </p:nvSpPr>
        <p:spPr>
          <a:xfrm>
            <a:off x="323528" y="1196752"/>
            <a:ext cx="8544247" cy="4608512"/>
          </a:xfrm>
        </p:spPr>
        <p:txBody>
          <a:bodyPr/>
          <a:lstStyle/>
          <a:p>
            <a:r>
              <a:rPr lang="en-GB" sz="2400" u="sng" dirty="0" smtClean="0"/>
              <a:t>Outputs: </a:t>
            </a:r>
          </a:p>
          <a:p>
            <a:pPr lvl="1"/>
            <a:r>
              <a:rPr lang="en-GB" sz="2000" dirty="0" smtClean="0"/>
              <a:t>Keep the number of outputs at a low number (3 to 4) focused on clear/direct contributions to the Outcome</a:t>
            </a:r>
            <a:endParaRPr lang="en-GB" sz="2400" u="sng" dirty="0"/>
          </a:p>
          <a:p>
            <a:r>
              <a:rPr lang="en-GB" sz="2400" u="sng" dirty="0" smtClean="0"/>
              <a:t>Counterparts: </a:t>
            </a:r>
          </a:p>
          <a:p>
            <a:pPr lvl="1"/>
            <a:r>
              <a:rPr lang="en-GB" sz="2400" dirty="0" smtClean="0"/>
              <a:t>Counterpart (s) needs to be identified including a POC and it needs to have clearly defined their role and contributions to the project</a:t>
            </a:r>
          </a:p>
          <a:p>
            <a:pPr lvl="1"/>
            <a:r>
              <a:rPr lang="en-GB" sz="2400" dirty="0" smtClean="0"/>
              <a:t>Counterpart (s)</a:t>
            </a:r>
            <a:r>
              <a:rPr lang="en-GB" sz="2400" dirty="0"/>
              <a:t> </a:t>
            </a:r>
            <a:r>
              <a:rPr lang="en-GB" sz="2400" dirty="0" smtClean="0"/>
              <a:t>institutions and their contributions to the projects in terms of laboratory space, staff, equipment, materials, etc. should be described and quantified.</a:t>
            </a:r>
          </a:p>
          <a:p>
            <a:pPr lvl="1"/>
            <a:endParaRPr lang="en-GB" sz="2400" dirty="0" smtClean="0"/>
          </a:p>
          <a:p>
            <a:pPr marL="914400" lvl="2" indent="0">
              <a:buNone/>
            </a:pPr>
            <a:endParaRPr lang="en-GB" sz="2000" dirty="0"/>
          </a:p>
        </p:txBody>
      </p:sp>
    </p:spTree>
    <p:extLst>
      <p:ext uri="{BB962C8B-B14F-4D97-AF65-F5344CB8AC3E}">
        <p14:creationId xmlns:p14="http://schemas.microsoft.com/office/powerpoint/2010/main" val="363559716"/>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Capacity Building Modalities	</a:t>
            </a:r>
            <a:endParaRPr lang="en-GB" dirty="0"/>
          </a:p>
        </p:txBody>
      </p:sp>
      <p:sp>
        <p:nvSpPr>
          <p:cNvPr id="4" name="Rectangle 3"/>
          <p:cNvSpPr/>
          <p:nvPr/>
        </p:nvSpPr>
        <p:spPr>
          <a:xfrm>
            <a:off x="2987824" y="1628800"/>
            <a:ext cx="201622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Outcome</a:t>
            </a:r>
            <a:endParaRPr lang="en-GB" dirty="0">
              <a:solidFill>
                <a:schemeClr val="tx1"/>
              </a:solidFill>
            </a:endParaRPr>
          </a:p>
        </p:txBody>
      </p:sp>
      <p:sp>
        <p:nvSpPr>
          <p:cNvPr id="5" name="Rectangle 4"/>
          <p:cNvSpPr/>
          <p:nvPr/>
        </p:nvSpPr>
        <p:spPr>
          <a:xfrm>
            <a:off x="539552" y="3251308"/>
            <a:ext cx="2016224" cy="11137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Human Resources</a:t>
            </a:r>
            <a:endParaRPr lang="en-GB" dirty="0">
              <a:solidFill>
                <a:schemeClr val="tx1"/>
              </a:solidFill>
            </a:endParaRPr>
          </a:p>
        </p:txBody>
      </p:sp>
      <p:sp>
        <p:nvSpPr>
          <p:cNvPr id="6" name="Rectangle 5"/>
          <p:cNvSpPr/>
          <p:nvPr/>
        </p:nvSpPr>
        <p:spPr>
          <a:xfrm>
            <a:off x="3059832" y="3251309"/>
            <a:ext cx="2016224" cy="11137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Standards, Protocols, Process, etc.</a:t>
            </a:r>
            <a:endParaRPr lang="en-GB" dirty="0">
              <a:solidFill>
                <a:schemeClr val="tx1"/>
              </a:solidFill>
            </a:endParaRPr>
          </a:p>
        </p:txBody>
      </p:sp>
      <p:sp>
        <p:nvSpPr>
          <p:cNvPr id="7" name="Rectangle 6"/>
          <p:cNvSpPr/>
          <p:nvPr/>
        </p:nvSpPr>
        <p:spPr>
          <a:xfrm>
            <a:off x="5796136" y="3284983"/>
            <a:ext cx="2016224" cy="10801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Facilities, Equipment, Materials</a:t>
            </a:r>
            <a:endParaRPr lang="en-GB" dirty="0">
              <a:solidFill>
                <a:schemeClr val="tx1"/>
              </a:solidFill>
            </a:endParaRPr>
          </a:p>
        </p:txBody>
      </p:sp>
      <p:cxnSp>
        <p:nvCxnSpPr>
          <p:cNvPr id="11" name="Elbow Connector 10"/>
          <p:cNvCxnSpPr>
            <a:stCxn id="7" idx="0"/>
            <a:endCxn id="4" idx="2"/>
          </p:cNvCxnSpPr>
          <p:nvPr/>
        </p:nvCxnSpPr>
        <p:spPr>
          <a:xfrm rot="16200000" flipV="1">
            <a:off x="4968045" y="1448780"/>
            <a:ext cx="864095" cy="2808312"/>
          </a:xfrm>
          <a:prstGeom prst="bentConnector3">
            <a:avLst>
              <a:gd name="adj1" fmla="val 50000"/>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2" name="Elbow Connector 21"/>
          <p:cNvCxnSpPr/>
          <p:nvPr/>
        </p:nvCxnSpPr>
        <p:spPr>
          <a:xfrm rot="5400000">
            <a:off x="2356590" y="1645637"/>
            <a:ext cx="830420" cy="2448272"/>
          </a:xfrm>
          <a:prstGeom prst="bentConnector3">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0534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Problem Tree/Objective Tree	</a:t>
            </a:r>
            <a:endParaRPr lang="en-GB" dirty="0"/>
          </a:p>
        </p:txBody>
      </p:sp>
      <p:sp>
        <p:nvSpPr>
          <p:cNvPr id="4" name="Rectangle 3"/>
          <p:cNvSpPr/>
          <p:nvPr/>
        </p:nvSpPr>
        <p:spPr>
          <a:xfrm>
            <a:off x="2975073" y="1628800"/>
            <a:ext cx="201622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Overall Problem</a:t>
            </a:r>
            <a:endParaRPr lang="en-GB" dirty="0">
              <a:solidFill>
                <a:schemeClr val="tx1"/>
              </a:solidFill>
            </a:endParaRPr>
          </a:p>
        </p:txBody>
      </p:sp>
      <p:sp>
        <p:nvSpPr>
          <p:cNvPr id="5" name="Rectangle 4"/>
          <p:cNvSpPr/>
          <p:nvPr/>
        </p:nvSpPr>
        <p:spPr>
          <a:xfrm>
            <a:off x="539552" y="3251308"/>
            <a:ext cx="2016224" cy="14018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chemeClr val="tx1"/>
                </a:solidFill>
              </a:rPr>
              <a:t>Deficiencies in Human Resources Capabilities</a:t>
            </a:r>
            <a:endParaRPr lang="en-GB" sz="2000" dirty="0">
              <a:solidFill>
                <a:schemeClr val="tx1"/>
              </a:solidFill>
            </a:endParaRPr>
          </a:p>
        </p:txBody>
      </p:sp>
      <p:sp>
        <p:nvSpPr>
          <p:cNvPr id="6" name="Rectangle 5"/>
          <p:cNvSpPr/>
          <p:nvPr/>
        </p:nvSpPr>
        <p:spPr>
          <a:xfrm>
            <a:off x="3059832" y="3251308"/>
            <a:ext cx="2016224" cy="14018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chemeClr val="tx1"/>
                </a:solidFill>
              </a:rPr>
              <a:t>Deficiencies in Standards, Protocols, Process, etc.</a:t>
            </a:r>
            <a:endParaRPr lang="en-GB" sz="2000" dirty="0">
              <a:solidFill>
                <a:schemeClr val="tx1"/>
              </a:solidFill>
            </a:endParaRPr>
          </a:p>
        </p:txBody>
      </p:sp>
      <p:sp>
        <p:nvSpPr>
          <p:cNvPr id="7" name="Rectangle 6"/>
          <p:cNvSpPr/>
          <p:nvPr/>
        </p:nvSpPr>
        <p:spPr>
          <a:xfrm>
            <a:off x="5796136" y="3284983"/>
            <a:ext cx="2016224"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solidFill>
                  <a:schemeClr val="tx1"/>
                </a:solidFill>
              </a:rPr>
              <a:t>Deficiencies in Facilities, Equipment, Materials</a:t>
            </a:r>
            <a:endParaRPr lang="en-GB" sz="1800" dirty="0">
              <a:solidFill>
                <a:schemeClr val="tx1"/>
              </a:solidFill>
            </a:endParaRPr>
          </a:p>
        </p:txBody>
      </p:sp>
      <p:cxnSp>
        <p:nvCxnSpPr>
          <p:cNvPr id="11" name="Elbow Connector 10"/>
          <p:cNvCxnSpPr>
            <a:stCxn id="7" idx="0"/>
            <a:endCxn id="4" idx="2"/>
          </p:cNvCxnSpPr>
          <p:nvPr/>
        </p:nvCxnSpPr>
        <p:spPr>
          <a:xfrm rot="16200000" flipV="1">
            <a:off x="4961670" y="1442404"/>
            <a:ext cx="864095" cy="2821063"/>
          </a:xfrm>
          <a:prstGeom prst="bentConnector3">
            <a:avLst>
              <a:gd name="adj1" fmla="val 50000"/>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2" name="Elbow Connector 21"/>
          <p:cNvCxnSpPr/>
          <p:nvPr/>
        </p:nvCxnSpPr>
        <p:spPr>
          <a:xfrm rot="5400000">
            <a:off x="2356590" y="1645637"/>
            <a:ext cx="830420" cy="2448272"/>
          </a:xfrm>
          <a:prstGeom prst="bentConnector3">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0647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251520" y="260648"/>
            <a:ext cx="8640960" cy="4824535"/>
          </a:xfrm>
        </p:spPr>
        <p:txBody>
          <a:bodyPr/>
          <a:lstStyle/>
          <a:p>
            <a:pPr algn="l"/>
            <a:r>
              <a:rPr lang="en-GB" u="sng" dirty="0" smtClean="0"/>
              <a:t/>
            </a:r>
            <a:br>
              <a:rPr lang="en-GB" u="sng" dirty="0" smtClean="0"/>
            </a:br>
            <a:r>
              <a:rPr lang="en-GB" sz="2400" u="sng" dirty="0" smtClean="0"/>
              <a:t>Indicator:</a:t>
            </a:r>
            <a:r>
              <a:rPr lang="en-GB" sz="2400" dirty="0" smtClean="0"/>
              <a:t> </a:t>
            </a:r>
            <a:br>
              <a:rPr lang="en-GB" sz="2400" dirty="0" smtClean="0"/>
            </a:br>
            <a:r>
              <a:rPr lang="en-GB" sz="2400" dirty="0" smtClean="0"/>
              <a:t>	A </a:t>
            </a:r>
            <a:r>
              <a:rPr lang="en-GB" sz="2400" dirty="0"/>
              <a:t>number or ratio (a value on a scale of measurement) derived from a series of observed </a:t>
            </a:r>
            <a:r>
              <a:rPr lang="en-GB" sz="2400" dirty="0" smtClean="0"/>
              <a:t>facts, that </a:t>
            </a:r>
            <a:r>
              <a:rPr lang="en-GB" sz="2400" dirty="0"/>
              <a:t>reveal relative changes as a function of </a:t>
            </a:r>
            <a:r>
              <a:rPr lang="en-GB" sz="2400" dirty="0" smtClean="0"/>
              <a:t>time.</a:t>
            </a:r>
            <a:br>
              <a:rPr lang="en-GB" sz="2400" dirty="0" smtClean="0"/>
            </a:br>
            <a:r>
              <a:rPr lang="en-GB" sz="2400" dirty="0"/>
              <a:t/>
            </a:r>
            <a:br>
              <a:rPr lang="en-GB" sz="2400" dirty="0"/>
            </a:br>
            <a:r>
              <a:rPr lang="en-GB" sz="2400" dirty="0"/>
              <a:t>A quantitative or qualitative factor or variable that provides a simple and reliable means to</a:t>
            </a:r>
            <a:br>
              <a:rPr lang="en-GB" sz="2400" dirty="0"/>
            </a:br>
            <a:r>
              <a:rPr lang="en-GB" sz="2400" dirty="0"/>
              <a:t>measure </a:t>
            </a:r>
            <a:r>
              <a:rPr lang="en-GB" sz="2400" dirty="0" smtClean="0"/>
              <a:t>achievement. </a:t>
            </a:r>
            <a:br>
              <a:rPr lang="en-GB" sz="2400" dirty="0" smtClean="0"/>
            </a:br>
            <a:r>
              <a:rPr lang="en-GB" sz="2400" dirty="0" smtClean="0"/>
              <a:t/>
            </a:r>
            <a:br>
              <a:rPr lang="en-GB" sz="2400" dirty="0" smtClean="0"/>
            </a:br>
            <a:r>
              <a:rPr lang="en-GB" sz="2400" dirty="0" smtClean="0"/>
              <a:t>For the above it is important to have a  established baseline</a:t>
            </a:r>
            <a:r>
              <a:rPr lang="es-EC" sz="2400" dirty="0" smtClean="0"/>
              <a:t>.</a:t>
            </a:r>
            <a:r>
              <a:rPr lang="es-EC" dirty="0"/>
              <a:t/>
            </a:r>
            <a:br>
              <a:rPr lang="es-EC" dirty="0"/>
            </a:br>
            <a:endParaRPr lang="en-US" dirty="0"/>
          </a:p>
        </p:txBody>
      </p:sp>
    </p:spTree>
    <p:extLst>
      <p:ext uri="{BB962C8B-B14F-4D97-AF65-F5344CB8AC3E}">
        <p14:creationId xmlns:p14="http://schemas.microsoft.com/office/powerpoint/2010/main" val="9239213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fade">
                                      <p:cBhvr>
                                        <p:cTn id="7" dur="1000"/>
                                        <p:tgtEl>
                                          <p:spTgt spid="11266"/>
                                        </p:tgtEl>
                                      </p:cBhvr>
                                    </p:animEffect>
                                    <p:anim calcmode="lin" valueType="num">
                                      <p:cBhvr>
                                        <p:cTn id="8" dur="1000" fill="hold"/>
                                        <p:tgtEl>
                                          <p:spTgt spid="11266"/>
                                        </p:tgtEl>
                                        <p:attrNameLst>
                                          <p:attrName>ppt_x</p:attrName>
                                        </p:attrNameLst>
                                      </p:cBhvr>
                                      <p:tavLst>
                                        <p:tav tm="0">
                                          <p:val>
                                            <p:strVal val="#ppt_x"/>
                                          </p:val>
                                        </p:tav>
                                        <p:tav tm="100000">
                                          <p:val>
                                            <p:strVal val="#ppt_x"/>
                                          </p:val>
                                        </p:tav>
                                      </p:tavLst>
                                    </p:anim>
                                    <p:anim calcmode="lin" valueType="num">
                                      <p:cBhvr>
                                        <p:cTn id="9" dur="1000" fill="hold"/>
                                        <p:tgtEl>
                                          <p:spTgt spid="1126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Defining Indicators </a:t>
            </a:r>
            <a:endParaRPr lang="en-GB" dirty="0"/>
          </a:p>
        </p:txBody>
      </p:sp>
      <p:sp>
        <p:nvSpPr>
          <p:cNvPr id="3" name="Content Placeholder 2"/>
          <p:cNvSpPr>
            <a:spLocks noGrp="1"/>
          </p:cNvSpPr>
          <p:nvPr>
            <p:ph idx="1"/>
          </p:nvPr>
        </p:nvSpPr>
        <p:spPr>
          <a:xfrm>
            <a:off x="323529" y="1268760"/>
            <a:ext cx="8064896" cy="3528392"/>
          </a:xfrm>
        </p:spPr>
        <p:txBody>
          <a:bodyPr/>
          <a:lstStyle/>
          <a:p>
            <a:r>
              <a:rPr lang="en-GB" dirty="0" smtClean="0"/>
              <a:t>Need to be SMART </a:t>
            </a:r>
            <a:r>
              <a:rPr lang="en-GB" dirty="0"/>
              <a:t/>
            </a:r>
            <a:br>
              <a:rPr lang="en-GB" dirty="0"/>
            </a:br>
            <a:r>
              <a:rPr lang="en-GB" dirty="0"/>
              <a:t>S: Specific </a:t>
            </a:r>
            <a:br>
              <a:rPr lang="en-GB" dirty="0"/>
            </a:br>
            <a:r>
              <a:rPr lang="en-GB" dirty="0"/>
              <a:t>M: Measurable </a:t>
            </a:r>
            <a:br>
              <a:rPr lang="en-GB" dirty="0"/>
            </a:br>
            <a:r>
              <a:rPr lang="en-GB" dirty="0"/>
              <a:t>A: Achievable</a:t>
            </a:r>
            <a:br>
              <a:rPr lang="en-GB" dirty="0"/>
            </a:br>
            <a:r>
              <a:rPr lang="en-GB" dirty="0"/>
              <a:t>R: Relevant </a:t>
            </a:r>
            <a:br>
              <a:rPr lang="en-GB" dirty="0"/>
            </a:br>
            <a:r>
              <a:rPr lang="en-GB" dirty="0"/>
              <a:t>T: Time-bound/</a:t>
            </a:r>
            <a:r>
              <a:rPr lang="en-GB" dirty="0" err="1"/>
              <a:t>trackable</a:t>
            </a:r>
            <a:endParaRPr lang="en-GB" sz="2000" dirty="0"/>
          </a:p>
        </p:txBody>
      </p:sp>
    </p:spTree>
    <p:extLst>
      <p:ext uri="{BB962C8B-B14F-4D97-AF65-F5344CB8AC3E}">
        <p14:creationId xmlns:p14="http://schemas.microsoft.com/office/powerpoint/2010/main" val="3843838694"/>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IAEA Light">
  <a:themeElements>
    <a:clrScheme name="">
      <a:dk1>
        <a:srgbClr val="000000"/>
      </a:dk1>
      <a:lt1>
        <a:srgbClr val="F9F0DF"/>
      </a:lt1>
      <a:dk2>
        <a:srgbClr val="003399"/>
      </a:dk2>
      <a:lt2>
        <a:srgbClr val="000000"/>
      </a:lt2>
      <a:accent1>
        <a:srgbClr val="99CCFF"/>
      </a:accent1>
      <a:accent2>
        <a:srgbClr val="8681B8"/>
      </a:accent2>
      <a:accent3>
        <a:srgbClr val="FBF6EC"/>
      </a:accent3>
      <a:accent4>
        <a:srgbClr val="000000"/>
      </a:accent4>
      <a:accent5>
        <a:srgbClr val="CAE2FF"/>
      </a:accent5>
      <a:accent6>
        <a:srgbClr val="7974A6"/>
      </a:accent6>
      <a:hlink>
        <a:srgbClr val="FCD3C1"/>
      </a:hlink>
      <a:folHlink>
        <a:srgbClr val="3366CC"/>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IAEA Light</Template>
  <TotalTime>2570</TotalTime>
  <Words>903</Words>
  <Application>Microsoft Office PowerPoint</Application>
  <PresentationFormat>Presentación en pantalla (4:3)</PresentationFormat>
  <Paragraphs>110</Paragraphs>
  <Slides>16</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16</vt:i4>
      </vt:variant>
    </vt:vector>
  </HeadingPairs>
  <TitlesOfParts>
    <vt:vector size="18" baseType="lpstr">
      <vt:lpstr>IAEA Light</vt:lpstr>
      <vt:lpstr>Worksheet</vt:lpstr>
      <vt:lpstr>TIPS FOR PROJECT DESIGN  TECHNICAL COOPERATION LATIN AMERICA AND CARIBBEAN</vt:lpstr>
      <vt:lpstr>Rules of Thumb</vt:lpstr>
      <vt:lpstr>Rules of Thumb..</vt:lpstr>
      <vt:lpstr>Rules of Thumb..</vt:lpstr>
      <vt:lpstr>Rules of Thumb..</vt:lpstr>
      <vt:lpstr>Capacity Building Modalities </vt:lpstr>
      <vt:lpstr>Problem Tree/Objective Tree </vt:lpstr>
      <vt:lpstr> Indicator:   A number or ratio (a value on a scale of measurement) derived from a series of observed facts, that reveal relative changes as a function of time.  A quantitative or qualitative factor or variable that provides a simple and reliable means to measure achievement.   For the above it is important to have a  established baseline. </vt:lpstr>
      <vt:lpstr>Defining Indicators </vt:lpstr>
      <vt:lpstr>Indicators – What does SMART mean?</vt:lpstr>
      <vt:lpstr>Indicators – What does SMART mean?...</vt:lpstr>
      <vt:lpstr>Presentación de PowerPoint</vt:lpstr>
      <vt:lpstr>TC Work Plan Inputs naming convention</vt:lpstr>
      <vt:lpstr>TC Work Plan Inputs naming convention…</vt:lpstr>
      <vt:lpstr>TC Work Plan Input naming convention…</vt:lpstr>
      <vt:lpstr>Presentación de PowerPoint</vt:lpstr>
    </vt:vector>
  </TitlesOfParts>
  <Company>IAEA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INDICADORES</dc:title>
  <dc:creator>LUCIO RAMOS, Geovanna Isabel</dc:creator>
  <cp:lastModifiedBy>ISABEL</cp:lastModifiedBy>
  <cp:revision>90</cp:revision>
  <dcterms:created xsi:type="dcterms:W3CDTF">2010-12-21T14:10:12Z</dcterms:created>
  <dcterms:modified xsi:type="dcterms:W3CDTF">2020-03-24T18:13:41Z</dcterms:modified>
</cp:coreProperties>
</file>