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455" r:id="rId2"/>
    <p:sldId id="848" r:id="rId3"/>
    <p:sldId id="863" r:id="rId4"/>
    <p:sldId id="818" r:id="rId5"/>
    <p:sldId id="866" r:id="rId6"/>
    <p:sldId id="841" r:id="rId7"/>
  </p:sldIdLst>
  <p:sldSz cx="9144000" cy="6858000" type="screen4x3"/>
  <p:notesSz cx="6797675" cy="9928225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1pPr>
    <a:lvl2pPr marL="457200" algn="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2pPr>
    <a:lvl3pPr marL="914400" algn="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3pPr>
    <a:lvl4pPr marL="1371600" algn="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4pPr>
    <a:lvl5pPr marL="1828800" algn="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rgbClr val="000000"/>
        </a:solidFill>
        <a:latin typeface="Arial Unicode MS" pitchFamily="34" charset="-128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009900"/>
    <a:srgbClr val="15A60A"/>
    <a:srgbClr val="FFFF00"/>
    <a:srgbClr val="00808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3" autoAdjust="0"/>
    <p:restoredTop sz="78927" autoAdjust="0"/>
  </p:normalViewPr>
  <p:slideViewPr>
    <p:cSldViewPr>
      <p:cViewPr>
        <p:scale>
          <a:sx n="90" d="100"/>
          <a:sy n="90" d="100"/>
        </p:scale>
        <p:origin x="-73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084"/>
    </p:cViewPr>
  </p:sorterViewPr>
  <p:notesViewPr>
    <p:cSldViewPr>
      <p:cViewPr>
        <p:scale>
          <a:sx n="75" d="100"/>
          <a:sy n="75" d="100"/>
        </p:scale>
        <p:origin x="-201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09C4AAE-CCA1-4F6D-8400-DF6DBDAC21F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07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8" tIns="45777" rIns="91548" bIns="4577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FE1C321-C6C6-4239-B95B-A4BB61ADE77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3698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8" tIns="45777" rIns="91548" bIns="45777"/>
          <a:lstStyle/>
          <a:p>
            <a:endParaRPr lang="es-E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1pPr>
            <a:lvl2pPr marL="741363" indent="-28416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2pPr>
            <a:lvl3pPr marL="1141413" indent="-22701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3pPr>
            <a:lvl4pPr marL="1598613" indent="-22701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4pPr>
            <a:lvl5pPr marL="2054225" indent="-22701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5pPr>
            <a:lvl6pPr marL="25114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6pPr>
            <a:lvl7pPr marL="29686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7pPr>
            <a:lvl8pPr marL="34258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8pPr>
            <a:lvl9pPr marL="38830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A8AF579B-BA49-4E34-8850-ECC33303033C}" type="slidenum">
              <a:rPr lang="es-ES_tradnl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es-ES_tradnl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1pPr>
            <a:lvl2pPr marL="741363" indent="-28416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2pPr>
            <a:lvl3pPr marL="1141413" indent="-22701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3pPr>
            <a:lvl4pPr marL="1598613" indent="-22701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4pPr>
            <a:lvl5pPr marL="2054225" indent="-227013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5pPr>
            <a:lvl6pPr marL="25114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6pPr>
            <a:lvl7pPr marL="29686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7pPr>
            <a:lvl8pPr marL="34258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8pPr>
            <a:lvl9pPr marL="3883025" indent="-227013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3BC78D1E-F5DB-4350-A5D9-B924267DD39E}" type="slidenum">
              <a:rPr lang="en-GB" alt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GB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817563"/>
            <a:ext cx="5284788" cy="3965575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713" y="5060950"/>
            <a:ext cx="4816475" cy="4791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0" tIns="47829" rIns="92470" bIns="47829"/>
          <a:lstStyle/>
          <a:p>
            <a:pPr eaLnBrk="1" hangingPunct="1"/>
            <a:endParaRPr lang="es-P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98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800"/>
              </a:spcAft>
            </a:pPr>
            <a:endParaRPr lang="es-ES" altLang="en-US" smtClean="0"/>
          </a:p>
          <a:p>
            <a:r>
              <a:rPr lang="es-ES_tradnl" altLang="en-US" b="1" u="sng" smtClean="0"/>
              <a:t> 3 ciclos de cooperacion</a:t>
            </a:r>
          </a:p>
          <a:p>
            <a:endParaRPr lang="es-ES_tradnl" altLang="en-US" b="1" u="sng" smtClean="0"/>
          </a:p>
          <a:p>
            <a:r>
              <a:rPr lang="es-ES_tradnl" altLang="en-US" b="1" u="sng" smtClean="0"/>
              <a:t>Alcance: </a:t>
            </a:r>
          </a:p>
          <a:p>
            <a:r>
              <a:rPr lang="es-ES_tradnl" altLang="en-US" smtClean="0"/>
              <a:t>Establece un marco estratégico de cooperación en América</a:t>
            </a:r>
            <a:r>
              <a:rPr lang="es-ES" altLang="en-US" smtClean="0"/>
              <a:t> Latina </a:t>
            </a:r>
            <a:r>
              <a:rPr lang="es-ES_tradnl" altLang="en-US" smtClean="0"/>
              <a:t>y el Caribe como resultado del análisis de los problemas, necesidades y prioridades en el contexto regional que pueden ser abordadas utilizando la ciencia y tecnología nuclear…</a:t>
            </a:r>
          </a:p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6E3CC77E-83BE-49B8-83BD-7E0778F7F47E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3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black">
          <a:xfrm>
            <a:off x="3505200" y="6019800"/>
            <a:ext cx="22098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400" smtClean="0">
                <a:solidFill>
                  <a:srgbClr val="FFFFFF"/>
                </a:solidFill>
                <a:latin typeface="Arial" pitchFamily="34" charset="0"/>
              </a:rPr>
              <a:t>IAEA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900" smtClean="0">
                <a:solidFill>
                  <a:srgbClr val="FFFFFF"/>
                </a:solidFill>
                <a:latin typeface="Arial" pitchFamily="34" charset="0"/>
              </a:rPr>
              <a:t>International Atomic Energy Agency</a:t>
            </a:r>
          </a:p>
        </p:txBody>
      </p:sp>
      <p:sp>
        <p:nvSpPr>
          <p:cNvPr id="5" name="Picture 3" descr="IAEAlogo_Black"/>
          <p:cNvSpPr>
            <a:spLocks noChangeAspect="1" noChangeArrowheads="1"/>
          </p:cNvSpPr>
          <p:nvPr/>
        </p:nvSpPr>
        <p:spPr bwMode="black">
          <a:xfrm>
            <a:off x="4114800" y="5105400"/>
            <a:ext cx="1050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4" descr="IAEAPresBkng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000125"/>
            <a:ext cx="9144000" cy="177165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2797175"/>
            <a:ext cx="9144000" cy="17272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08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4BA6-3B53-44EC-A30D-37FF57BA64AD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7E48-CFC3-49F1-AF12-139E3EA5CD6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2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98425"/>
            <a:ext cx="2147888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98425"/>
            <a:ext cx="629285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675D8-85F3-4140-A8FE-8491C260B452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A703-B9D1-40BB-909A-E74ADB83D53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9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2575" y="1524000"/>
            <a:ext cx="4219575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4550" y="1524000"/>
            <a:ext cx="4221163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82575" y="3886200"/>
            <a:ext cx="4219575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550" y="3886200"/>
            <a:ext cx="4221163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F125-0AC1-4D6A-A312-2FA78B987D48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D256-D9FC-4991-8367-3356065A90D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6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1524000"/>
            <a:ext cx="42195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524000"/>
            <a:ext cx="4221163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1C185-571F-43D4-91EC-785BF918D7A3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D1E2E-774C-402A-B4B4-532CE569AA6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1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2575" y="1524000"/>
            <a:ext cx="8593138" cy="45720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F39C-7DE9-4F02-9984-BE186F7E9BCC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79CD-B1FC-429A-ABD7-8E85D6EBF9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4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0845-2925-4BAB-B925-E448467D8A6E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A3C9-F16F-4F45-9780-F3732F9DD70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AEC1-DC3D-48AF-A4C9-5286941DCC6F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77611-DD21-46B8-BFF7-5E167A193A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3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524000"/>
            <a:ext cx="42195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524000"/>
            <a:ext cx="422116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A0A9-D125-4C1E-A3CA-575B659226DB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8354-F064-427F-B4BF-5B337EF930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9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5851-DE87-4662-90AA-6A6292E6EFC7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EE6D-7EFA-4FF0-A0BF-728C62BE933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A1A3C-503B-45F2-8533-ACB388D57181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8EA00-57A2-406B-82E8-51C64F2F031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77A7-4623-4FB3-BA47-A3C3CC2891F1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7D1B-29AF-4602-9879-7B14A1C9C9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212EB-5E3B-4DDA-9460-5CD602D19AF5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6F81-62E6-4879-8C66-B1630D112D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4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0A09-E403-4B75-B357-8F45DC71A221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0FD3-ADEA-44B7-B8CD-4BDAD3E4CB4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6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black">
          <a:xfrm>
            <a:off x="990600" y="6202363"/>
            <a:ext cx="914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GB" sz="2200" smtClean="0">
                <a:solidFill>
                  <a:srgbClr val="FFFFFF"/>
                </a:solidFill>
                <a:latin typeface="Arial" pitchFamily="34" charset="0"/>
              </a:rPr>
              <a:t>IAEA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black">
          <a:xfrm>
            <a:off x="282575" y="98425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82575" y="1524000"/>
            <a:ext cx="85931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783388" y="6369050"/>
            <a:ext cx="16764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D5D7D8"/>
                </a:solidFill>
                <a:latin typeface="+mn-lt"/>
              </a:defRPr>
            </a:lvl1pPr>
          </a:lstStyle>
          <a:p>
            <a:pPr>
              <a:defRPr/>
            </a:pPr>
            <a:fld id="{86F4B4B2-A417-40E4-BB76-0E56054E83B7}" type="datetime1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54488" y="6369050"/>
            <a:ext cx="26241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D5D7D8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369050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D5D7D8"/>
                </a:solidFill>
                <a:latin typeface="+mn-lt"/>
              </a:defRPr>
            </a:lvl1pPr>
          </a:lstStyle>
          <a:p>
            <a:pPr>
              <a:defRPr/>
            </a:pPr>
            <a:fld id="{071A3416-BA64-488B-BF4A-D25ECE6C42D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3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  <p:sldLayoutId id="2147484311" r:id="rId13"/>
    <p:sldLayoutId id="2147484312" r:id="rId14"/>
  </p:sldLayoutIdLst>
  <p:hf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3600" b="1">
          <a:solidFill>
            <a:srgbClr val="CCEC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800">
          <a:solidFill>
            <a:srgbClr val="FFFF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400">
          <a:solidFill>
            <a:srgbClr val="FFFF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400">
          <a:solidFill>
            <a:srgbClr val="FFFF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400"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400"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400"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FF"/>
        </a:buClr>
        <a:buSzPct val="110000"/>
        <a:buChar char="•"/>
        <a:defRPr sz="2400">
          <a:solidFill>
            <a:srgbClr val="FFFFC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brightnessContrast bright="-1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57191"/>
            <a:ext cx="1296144" cy="113347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1412776"/>
            <a:ext cx="8524180" cy="2952328"/>
          </a:xfrm>
          <a:ln>
            <a:solidFill>
              <a:schemeClr val="tx2">
                <a:lumMod val="25000"/>
              </a:schemeClr>
            </a:solidFill>
          </a:ln>
        </p:spPr>
        <p:txBody>
          <a:bodyPr/>
          <a:lstStyle/>
          <a:p>
            <a:r>
              <a:rPr lang="es-ES" altLang="en-US" sz="4800" dirty="0" smtClean="0">
                <a:solidFill>
                  <a:srgbClr val="FFFF00"/>
                </a:solidFill>
              </a:rPr>
              <a:t>Contribuciones al </a:t>
            </a:r>
            <a:br>
              <a:rPr lang="es-ES" altLang="en-US" sz="4800" dirty="0" smtClean="0">
                <a:solidFill>
                  <a:srgbClr val="FFFF00"/>
                </a:solidFill>
              </a:rPr>
            </a:br>
            <a:r>
              <a:rPr lang="es-ES" altLang="en-US" sz="4800" dirty="0" smtClean="0">
                <a:solidFill>
                  <a:srgbClr val="FFFF00"/>
                </a:solidFill>
              </a:rPr>
              <a:t>OIEA</a:t>
            </a:r>
            <a:r>
              <a:rPr lang="es-ES" altLang="en-US" sz="3200" dirty="0" smtClean="0">
                <a:solidFill>
                  <a:srgbClr val="FFFFFF"/>
                </a:solidFill>
              </a:rPr>
              <a:t/>
            </a:r>
            <a:br>
              <a:rPr lang="es-ES" altLang="en-US" sz="3200" dirty="0" smtClean="0">
                <a:solidFill>
                  <a:srgbClr val="FFFFFF"/>
                </a:solidFill>
              </a:rPr>
            </a:br>
            <a:endParaRPr lang="en-GB" alt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3075" name="AutoShape 2" descr="data:image/jpeg;base64,/9j/4AAQSkZJRgABAQAAAQABAAD/2wCEAAkGBwgHBgkIBwgWFQkTFRYbDRcXDRsZIBwWIB0eIiAhGh4fKDQsLhoxMx8lLTEqJiksOjo6IyY1OD84Qy45LjcBCgoKDg0OGxAQGjcjICYyNzc3Ny4rMjI2NzU3MiwvNzQ3MjQ1NDcsMjU0Ly4yNzc3LisyNzU1NzE3LDUsNzc0N//AABEIAKsBJwMBEQACEQEDEQH/xAAcAAEAAgIDAQAAAAAAAAAAAAAABgcDBQIECAH/xAA4EAEAAQIEBQMBBgQFBQAAAAAAAQIDBhEWVQQFkZLREiExQRMiMlFxgQcUQrEVJFJhoSNDYnKC/8QAGwEBAAMAAwEAAAAAAAAAAAAAAAQFBgECAwf/xAAyEQEAAQIDBwIEBgIDAAAAAAAAAQIDBBRRERITFSFSUwUxQWHB8CIycZGx4YGhM8LR/9oADAMBAAIRAxEAPwCEqx9UAAAAAAAAAAAAAAAAAAAAAAAAAAAAAAAAAAAAAAAAAAAAAAAAAAAAAAAAAAAAAAAAAAAAAAAAAAAAAAAAAAAAAAAAAAAAAAAAAAAAAAAAAAAAAAAAAAAAAAAAAAAAAAAAAAAAAAAAAAAAAAAAAAAAAAAAAAAAAAAAAAAAAAAAAAAAAAAAAAAAAAAAAAAAAAAAAAAAAAAAAAAAAAAAAAAAAAAAAAAAAAAAAAAAAAAAAAAAAAAAAAAAAAAAAAAAAAAAAAeh9E4Z2a30nyncC3o+d81xnkk0ThnZrfSfJwLehzXGeSTROGdmt9J8nAt6HNcZ5JNE4Z2a30nycC3oc1xnkk0ThnZrfSfJwLehzXGeSTROGdmt9J8nAt6HNcZ5JNE4Z2a30nycC3oc1xnkk0ThnZrfSfJwLehzXGeSTROGdmt9J8nAt6HNcZ5JNE4Z2a30nycC3oc1xnkk0ThnZrfSfJwLehzXGeSTROGdmt9J8nAt6HNcZ5JNE4Z2a30nycC3oc1xnkk0ThnZrfSfJwLehzXGeSTROGdmt9J8nAt6HNcZ5JNE4Z2a30nycC3oc1xnkk0ThnZrfSfJwLehzXGeSTROGdmt9J8nAt6HNcZ5JfNFYYzy/wAItZ/v5OBb0Oa4zyS+6Jwzs1vpPk4FvQ5rjPJJonDOzW+k+TgW9DmuM8kmicM7Nb6T5OBb0Oa4zySaJwzs1vpPk4FvQ5rjPJJonDOzW+k+TgW9DmuM8kmicM7Nb6T5OBb0Oa4zySaJwzs1vpPk4FvQ5rjPJJonDOzW+k+TgW9DmuM8kmicM7Nb6T5OBb0Oa4zySaJwzs1vpPk4FvQ5rjPJJonDOzW+k+TgW9DmuM8kmicM7Nb6T5OBb0Oa4zySaJwzs1vpPk4FvQ5rjPJJonDOzW+k+TgW9DmuM8kmicM7Nb6T5OBb0Oa4zySaJwzs1vpPk4FvQ5rjPJJonDOzW+k+TgW9DmuM8kmicM7Nb6T5OBb0Oa4zySkD1V4AAAAAAAAAAAAAADq8fxtvhLVdddURlTNVU1VZRTTH9VU/k4mdjtRRVXVFNMbZlX3Nf4gRc4mnhuWcNNz1RVNFy7TVFFXpic/Rbp95j2+soV3G00xO512L/D+hfh371X+I+s/D/bVcTi3nliJyjhqsqaqppjg/b2qyyj737otHqFdU+yZR6RhKvhMf5/ptsN/xFt8ZH+f4ebMRMRNyKprtZz8RVE+9P6xMx+abTi6d6Ka+kyh4z0Gq1/w1b3y+P9rE4biKb9Oce1UZZxnn8/ExP1ifpKWz0xs6SzAAAAAAAAAAAAAAAAAAAAAAAAAAAAAAA4X7tNmzXdr/AA0xMyCq8dc4ucVzaOVfNiz6a+Myqj3u5ZxExPzbpj8s/f3nPLJV4+903IlqPSMJFuzxp/NV0j9P/ZR3gZpr5rwHL6+BqvVeqJmzNVcRTExnFVyaKc/V97OYyyiPb9OcPhYj8VcbZlB9S9dqtX5sYbrV7VVfSPfp81q8XyXkH8ld4bh+VcNXxEUz6LWVFOdUfTP6fqsZsRs/L0V/McTFW2Lk7f1Vfaps02L93guHqorsRM8w4WrOqLf3sproz+YiYjOmrP2+uXurMVhIqjep6T9/Fcemer5yrg3ulzXX5Tp8km/h3zqmxxNzk08RNdFqn18NVP8Ao/7lHx7xH4oy+PeImYe2CvVVRu1OfWsJtpjExGyZ6T9J+izk9nAAAAAAAAAAAAAAAAAAAAAAAAAAAAAAGDjIzsxE/E1UZ90ApLjOKou8y4yjiLsZ3OMq9cZZzMfaZTlH55R9VHVRNeK2zq3EUzRYiqmPy0f9dv8ALlgCbVH+L8VTH+Yj00+v6+i5VOfp/Kfu5f8A0vcPG2qdnv8AN8zw9UTvT8dU0u8v4e3y2i79rOUT6s4o9/f49lPY9XxVfqNVrcjbP4dm90iadszO3Z19/bYtK8PRFmKtvz9tUc5lftRjXkl+9M+u9TRHExFv8ec1285mP9ss1vepiLmxDpu7l2iqJ2S6uFrtcYi5FTNyufTXNFM5T6Ziaaoq+Yyz9o94mfFHhI3b+yNfv76PoOPpjLXeke23/cffwXLwc58JZmf9Mf2XjFMwAAAAAAAAAAAAAAAAAAAAAAAAAAAAAMPGUV18NXFv8fzT+se8f2BTuKeAq4bEnEfZzMU3Z+24PK3HzPv+Kfj01Z5+/wBYj3zyU2LibV3fj7/x8Wz9PvxdwtM6fhnr9Pjtj7hqOEu814fmV7mPKeE9VPEXKqeJ4em1NU0+8T6aqcs4zn8Mxl8fssrF7bsroYf1H029gcROyNtFXts+Me/7pNznnHB8PyOvmPAXb9d6v7luivhK4iKs8ppqqiPT7flE/Pwkb1qmmN2iOk7Y/XX9Z+OrwrrmKZqiZ69P6aauq/wVynEPMOIijj7nqjg+HqtTTNMzEU+ufVOdNEZfP1yyj2nNGvXd2Jq+K29H9MuYq/F2r8kdZ6f6hs8E8u+2xDRds0T9nwtGU+qinP7aY9FEeqmZzj3mcpmckD0+iaqt+fr9Wj9WxG5hpifeufn7e89J/b5rdt0Rbt00R8RERC3ZJyAAAAAAAAAAAAAAAAAAAAAAAAAAAAAABHMU4etc24SaPXNFUTNVmuiPvW65+Zj86J/qj9/08r1mm7Tu1JmCxtWFr3ojbE+8aqd5jyTEOF+NniaPXEf0X7VUzTVH/tH0/wBpQ5oqo+X6NtYxmExtvd6T8p+/4Ksc4hq4SOF/n4+y9soizR4ONV3Osei4KJ27n8uXKcL88xHxP8xxMV02Zn/qX70z/wAZ+9U/lEOabdVc9P3kxPqWFwdG7GzbpT99F0YZ5FY5PwVuzZpn0x751fiqrn5rr/8AL6RH0j2TbduKKdkMRi8VXibk11/tpDdu6MAAAAAAAAAAAAAAAAAAAAAAAAAAAAAAAAwV8Lbqmaqc6ap+fTOXWPif3gGCOWWoueuKvv8A5/ZW8+vpcbId+JXs2bZ/d2KOGt0VxXlnXHxMznMfpn8fs5dGYAAAAAAAAAAAAAAAAHm7WuJ97u98NJlLPapszd1Na4n3u73wZSz2mZu6mtcT73d74MpZ7TM3dTWuJ97u98GUs9pmbuprXE+93e+DKWe0zN3U1rife7vfBlLPaZm7qa1xPvd3vgylntMzd1Na4n3u73wZSz2mZu6mtcT73d74MpZ7TM3dTWuJ97u98GUs9pmbuprXE+93e+DKWe0zN3U1rife7vfBlLPaZm7qa1xPvd3vgylntMzd1Na4n3u73wZSz2mZu6mtcT73d74MpZ7TM3dTWuJ97u98GUs9pmbuprXE+93e+DKWe0zN3U1rife7vfBlLPaZm7qa1xPvd3vgylntMzd1Na4n3u73wZSz2mZu6mtcT73d74MpZ7TM3dTWuJ97u98GUs9pmbuprXE+93e+DKWe0zN3U1rife7vfBlLPaZm7qa1xPvd3vgylntMzd1Na4n3u73wZSz2mZu6mtcT73d74MpZ7TM3dTWuJ97u98GUs9pmbuprXE+93e+DKWe0zN3U1rife7vfBlLPaZm7qa1xPvd3vgylntMzd1Na4n3u73wZSz2mZu6mtcT73d74MpZ7TM3dTWuJ97u98GUs9pmbuprXE+93e+DKWe0zN3U1rife7vfBlLPaZm7qa1xPvd3vgylntMzd1aBJeAAAAAAAAAAAAAAAAAAAAAAAAAAAAAAAAAAAAAAAAAAAAAAAAAAAAAAAAAAAAAAAAAAAAAAAAAAAAAAAAAAAAAAAAAAAAAAAAAAAAAAAAAAAAAAAAAAAAAAAAAAAAAAAAAAAAAAAAAAAAAAAAAAAAAAA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1000"/>
                    </a14:imgEffect>
                    <a14:imgEffect>
                      <a14:brightnessContrast bright="-9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157191"/>
            <a:ext cx="1368152" cy="12241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4770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s-PE" altLang="en-US" sz="3200" dirty="0" smtClean="0">
                <a:solidFill>
                  <a:srgbClr val="FFFFFF"/>
                </a:solidFill>
                <a:cs typeface="Arial" pitchFamily="34" charset="0"/>
              </a:rPr>
              <a:t>Obligaciones Financieras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59632" y="1740474"/>
            <a:ext cx="1992312" cy="660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wrap="none" lIns="92075" tIns="46038" rIns="92075" bIns="46038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2000" dirty="0" smtClean="0">
                <a:solidFill>
                  <a:srgbClr val="000000"/>
                </a:solidFill>
              </a:rPr>
              <a:t>Presupuesto</a:t>
            </a:r>
            <a:endParaRPr lang="es-PE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2000" dirty="0" smtClean="0">
                <a:solidFill>
                  <a:srgbClr val="000000"/>
                </a:solidFill>
              </a:rPr>
              <a:t>Ordinario</a:t>
            </a:r>
            <a:endParaRPr lang="es-PE" altLang="en-US" sz="2000" dirty="0">
              <a:solidFill>
                <a:srgbClr val="000000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076056" y="1724450"/>
            <a:ext cx="2945897" cy="660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wrap="none" lIns="92075" tIns="46038" rIns="92075" bIns="46038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2000" dirty="0" smtClean="0">
                <a:solidFill>
                  <a:srgbClr val="000000"/>
                </a:solidFill>
              </a:rPr>
              <a:t>Fondo de CT</a:t>
            </a:r>
            <a:endParaRPr lang="es-PE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1400" dirty="0" smtClean="0">
                <a:solidFill>
                  <a:srgbClr val="000000"/>
                </a:solidFill>
              </a:rPr>
              <a:t>.</a:t>
            </a:r>
            <a:endParaRPr lang="es-PE" altLang="en-US" sz="1400" dirty="0">
              <a:solidFill>
                <a:srgbClr val="00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444208" y="3789040"/>
            <a:ext cx="2520280" cy="7920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1600" dirty="0" smtClean="0">
                <a:solidFill>
                  <a:srgbClr val="000000"/>
                </a:solidFill>
              </a:rPr>
              <a:t>Gastos Nacionales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1600" dirty="0">
                <a:solidFill>
                  <a:srgbClr val="000000"/>
                </a:solidFill>
              </a:rPr>
              <a:t>d</a:t>
            </a:r>
            <a:r>
              <a:rPr lang="es-PE" altLang="en-US" sz="1600" dirty="0" smtClean="0">
                <a:solidFill>
                  <a:srgbClr val="000000"/>
                </a:solidFill>
              </a:rPr>
              <a:t>e Participación(GNP)</a:t>
            </a:r>
            <a:endParaRPr lang="es-PE" altLang="en-US" sz="1600" dirty="0">
              <a:solidFill>
                <a:srgbClr val="000000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211960" y="3808274"/>
            <a:ext cx="2028478" cy="77285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1600" dirty="0" smtClean="0">
                <a:solidFill>
                  <a:srgbClr val="000000"/>
                </a:solidFill>
              </a:rPr>
              <a:t>Contribuciones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n-US" sz="1600" dirty="0" smtClean="0">
                <a:solidFill>
                  <a:srgbClr val="000000"/>
                </a:solidFill>
              </a:rPr>
              <a:t> en efectivo</a:t>
            </a:r>
            <a:endParaRPr lang="es-PE" altLang="en-US" sz="1600" dirty="0">
              <a:solidFill>
                <a:srgbClr val="000000"/>
              </a:solidFill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226199" y="2503710"/>
            <a:ext cx="508000" cy="1285330"/>
          </a:xfrm>
          <a:prstGeom prst="downArrow">
            <a:avLst>
              <a:gd name="adj1" fmla="val 50000"/>
              <a:gd name="adj2" fmla="val 44819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es-PE" alt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7380312" y="2503710"/>
            <a:ext cx="508000" cy="1285330"/>
          </a:xfrm>
          <a:prstGeom prst="downArrow">
            <a:avLst>
              <a:gd name="adj1" fmla="val 50000"/>
              <a:gd name="adj2" fmla="val 44819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es-PE" alt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396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2" grpId="0" animBg="1"/>
      <p:bldP spid="18443" grpId="0" animBg="1"/>
      <p:bldP spid="18444" grpId="0" animBg="1"/>
      <p:bldP spid="18445" grpId="0" animBg="1"/>
      <p:bldP spid="184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D0845-2925-4BAB-B925-E448467D8A6E}" type="datetime1">
              <a:rPr lang="en-GB" smtClean="0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3A3C9-F16F-4F45-9780-F3732F9DD70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34744" t="21645" r="20106" b="14990"/>
          <a:stretch/>
        </p:blipFill>
        <p:spPr bwMode="auto">
          <a:xfrm>
            <a:off x="1259632" y="116632"/>
            <a:ext cx="6480720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393305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s-PE" sz="1800" dirty="0" err="1" smtClean="0">
                <a:solidFill>
                  <a:srgbClr val="FFFFFF"/>
                </a:solidFill>
              </a:rPr>
              <a:t>Herramienta</a:t>
            </a:r>
            <a:r>
              <a:rPr lang="en-US" altLang="es-PE" sz="1800" dirty="0" smtClean="0">
                <a:solidFill>
                  <a:srgbClr val="FFFFFF"/>
                </a:solidFill>
              </a:rPr>
              <a:t> de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programación</a:t>
            </a:r>
            <a:r>
              <a:rPr lang="en-US" altLang="es-PE" sz="1800" dirty="0" smtClean="0">
                <a:solidFill>
                  <a:srgbClr val="FFFFFF"/>
                </a:solidFill>
              </a:rPr>
              <a:t> que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proporciona</a:t>
            </a:r>
            <a:r>
              <a:rPr lang="en-US" altLang="es-PE" sz="1800" dirty="0" smtClean="0">
                <a:solidFill>
                  <a:srgbClr val="FFFFFF"/>
                </a:solidFill>
              </a:rPr>
              <a:t> un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marco</a:t>
            </a:r>
            <a:r>
              <a:rPr lang="en-US" altLang="es-PE" sz="1800" dirty="0" smtClean="0">
                <a:solidFill>
                  <a:srgbClr val="FFFFFF"/>
                </a:solidFill>
              </a:rPr>
              <a:t> de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referencia</a:t>
            </a:r>
            <a:r>
              <a:rPr lang="en-US" altLang="es-PE" sz="1800" dirty="0" smtClean="0">
                <a:solidFill>
                  <a:srgbClr val="FFFFFF"/>
                </a:solidFill>
              </a:rPr>
              <a:t> para la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cooperación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técnica</a:t>
            </a:r>
            <a:r>
              <a:rPr lang="en-US" altLang="es-PE" sz="1800" dirty="0" smtClean="0">
                <a:solidFill>
                  <a:srgbClr val="FFFFFF"/>
                </a:solidFill>
              </a:rPr>
              <a:t> entre el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Organismo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Internacional</a:t>
            </a:r>
            <a:r>
              <a:rPr lang="en-US" altLang="es-PE" sz="1800" dirty="0" smtClean="0">
                <a:solidFill>
                  <a:srgbClr val="FFFFFF"/>
                </a:solidFill>
              </a:rPr>
              <a:t> de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Energía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Atómica</a:t>
            </a:r>
            <a:r>
              <a:rPr lang="en-US" altLang="es-PE" sz="1800" dirty="0" smtClean="0">
                <a:solidFill>
                  <a:srgbClr val="FFFFFF"/>
                </a:solidFill>
              </a:rPr>
              <a:t> (OIEA) y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sus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estados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miembros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en</a:t>
            </a:r>
            <a:r>
              <a:rPr lang="en-US" altLang="es-PE" sz="1800" dirty="0" smtClean="0">
                <a:solidFill>
                  <a:srgbClr val="FFFFFF"/>
                </a:solidFill>
              </a:rPr>
              <a:t> el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mediano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plazo</a:t>
            </a:r>
            <a:r>
              <a:rPr lang="en-US" altLang="es-PE" sz="1800" dirty="0" smtClean="0">
                <a:solidFill>
                  <a:srgbClr val="FFFFFF"/>
                </a:solidFill>
              </a:rPr>
              <a:t> (4-6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años</a:t>
            </a:r>
            <a:r>
              <a:rPr lang="en-US" altLang="es-PE" sz="1800" dirty="0" smtClean="0">
                <a:solidFill>
                  <a:srgbClr val="FFFFFF"/>
                </a:solidFill>
              </a:rPr>
              <a:t>). Este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documento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proporciona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información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actualizada</a:t>
            </a:r>
            <a:r>
              <a:rPr lang="en-US" altLang="es-PE" sz="1800" dirty="0" smtClean="0">
                <a:solidFill>
                  <a:srgbClr val="FFFFFF"/>
                </a:solidFill>
              </a:rPr>
              <a:t>  de las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necesidades</a:t>
            </a:r>
            <a:r>
              <a:rPr lang="en-US" altLang="es-PE" sz="1800" dirty="0" smtClean="0">
                <a:solidFill>
                  <a:srgbClr val="FFFFFF"/>
                </a:solidFill>
              </a:rPr>
              <a:t>/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problemas</a:t>
            </a:r>
            <a:r>
              <a:rPr lang="en-US" altLang="es-PE" sz="1800" dirty="0" smtClean="0">
                <a:solidFill>
                  <a:srgbClr val="FFFFFF"/>
                </a:solidFill>
              </a:rPr>
              <a:t>  que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pueden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ser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enfrentados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utilizando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ciencia</a:t>
            </a:r>
            <a:r>
              <a:rPr lang="en-US" altLang="es-PE" sz="1800" dirty="0" smtClean="0">
                <a:solidFill>
                  <a:srgbClr val="FFFFFF"/>
                </a:solidFill>
              </a:rPr>
              <a:t> y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tecnologías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nucleares</a:t>
            </a:r>
            <a:r>
              <a:rPr lang="en-US" altLang="es-PE" sz="1800" dirty="0" smtClean="0">
                <a:solidFill>
                  <a:srgbClr val="FFFFFF"/>
                </a:solidFill>
              </a:rPr>
              <a:t>.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En</a:t>
            </a:r>
            <a:r>
              <a:rPr lang="en-US" altLang="es-PE" sz="1800" dirty="0" smtClean="0">
                <a:solidFill>
                  <a:srgbClr val="FFFFFF"/>
                </a:solidFill>
              </a:rPr>
              <a:t> el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caso</a:t>
            </a:r>
            <a:r>
              <a:rPr lang="en-US" altLang="es-PE" sz="1800" dirty="0" smtClean="0">
                <a:solidFill>
                  <a:srgbClr val="FFFFFF"/>
                </a:solidFill>
              </a:rPr>
              <a:t> del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Perú</a:t>
            </a:r>
            <a:r>
              <a:rPr lang="en-US" altLang="es-PE" sz="1800" dirty="0" smtClean="0">
                <a:solidFill>
                  <a:srgbClr val="FFFFFF"/>
                </a:solidFill>
              </a:rPr>
              <a:t> se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han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identificado</a:t>
            </a:r>
            <a:r>
              <a:rPr lang="en-US" altLang="es-PE" sz="1800" dirty="0" smtClean="0">
                <a:solidFill>
                  <a:srgbClr val="FFFFFF"/>
                </a:solidFill>
              </a:rPr>
              <a:t> 5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área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prioritarias</a:t>
            </a:r>
            <a:r>
              <a:rPr lang="en-US" altLang="es-PE" sz="1800" dirty="0" smtClean="0">
                <a:solidFill>
                  <a:srgbClr val="FFFFFF"/>
                </a:solidFill>
              </a:rPr>
              <a:t> de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atención</a:t>
            </a:r>
            <a:r>
              <a:rPr lang="en-US" altLang="es-PE" sz="1800" dirty="0" smtClean="0">
                <a:solidFill>
                  <a:srgbClr val="FFFFFF"/>
                </a:solidFill>
              </a:rPr>
              <a:t>: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Infraestructura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en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seguridad</a:t>
            </a:r>
            <a:r>
              <a:rPr lang="en-US" altLang="es-PE" sz="1800" dirty="0" smtClean="0">
                <a:solidFill>
                  <a:srgbClr val="FFFFFF"/>
                </a:solidFill>
              </a:rPr>
              <a:t> nuclear y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física</a:t>
            </a:r>
            <a:r>
              <a:rPr lang="en-US" altLang="es-PE" sz="1800" dirty="0" smtClean="0">
                <a:solidFill>
                  <a:srgbClr val="FFFFFF"/>
                </a:solidFill>
              </a:rPr>
              <a:t>,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salud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humana</a:t>
            </a:r>
            <a:r>
              <a:rPr lang="en-US" altLang="es-PE" sz="1800" dirty="0" smtClean="0">
                <a:solidFill>
                  <a:srgbClr val="FFFFFF"/>
                </a:solidFill>
              </a:rPr>
              <a:t>,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agricultura</a:t>
            </a:r>
            <a:r>
              <a:rPr lang="en-US" altLang="es-PE" sz="1800" dirty="0" smtClean="0">
                <a:solidFill>
                  <a:srgbClr val="FFFFFF"/>
                </a:solidFill>
              </a:rPr>
              <a:t>,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gestión</a:t>
            </a:r>
            <a:r>
              <a:rPr lang="en-US" altLang="es-PE" sz="1800" dirty="0" smtClean="0">
                <a:solidFill>
                  <a:srgbClr val="FFFFFF"/>
                </a:solidFill>
              </a:rPr>
              <a:t> del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agua</a:t>
            </a:r>
            <a:r>
              <a:rPr lang="en-US" altLang="es-PE" sz="1800" dirty="0" smtClean="0">
                <a:solidFill>
                  <a:srgbClr val="FFFFFF"/>
                </a:solidFill>
              </a:rPr>
              <a:t> y del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medio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ambiente</a:t>
            </a:r>
            <a:r>
              <a:rPr lang="en-US" altLang="es-PE" sz="1800" dirty="0" smtClean="0">
                <a:solidFill>
                  <a:srgbClr val="FFFFFF"/>
                </a:solidFill>
              </a:rPr>
              <a:t>(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agua</a:t>
            </a:r>
            <a:r>
              <a:rPr lang="en-US" altLang="es-PE" sz="1800" dirty="0" smtClean="0">
                <a:solidFill>
                  <a:srgbClr val="FFFFFF"/>
                </a:solidFill>
              </a:rPr>
              <a:t>,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suelos</a:t>
            </a:r>
            <a:r>
              <a:rPr lang="en-US" altLang="es-PE" sz="1800" dirty="0" smtClean="0">
                <a:solidFill>
                  <a:srgbClr val="FFFFFF"/>
                </a:solidFill>
              </a:rPr>
              <a:t>,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impacto</a:t>
            </a:r>
            <a:r>
              <a:rPr lang="en-US" altLang="es-PE" sz="1800" dirty="0" smtClean="0">
                <a:solidFill>
                  <a:srgbClr val="FFFFFF"/>
                </a:solidFill>
              </a:rPr>
              <a:t> del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cambio</a:t>
            </a:r>
            <a:r>
              <a:rPr lang="en-US" altLang="es-PE" sz="1800" dirty="0" smtClean="0">
                <a:solidFill>
                  <a:srgbClr val="FFFFFF"/>
                </a:solidFill>
              </a:rPr>
              <a:t>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climático</a:t>
            </a:r>
            <a:r>
              <a:rPr lang="en-US" altLang="es-PE" sz="1800" dirty="0" smtClean="0">
                <a:solidFill>
                  <a:srgbClr val="FFFFFF"/>
                </a:solidFill>
              </a:rPr>
              <a:t>) y </a:t>
            </a:r>
            <a:r>
              <a:rPr lang="en-US" altLang="es-PE" sz="1800" dirty="0" err="1" smtClean="0">
                <a:solidFill>
                  <a:srgbClr val="FFFFFF"/>
                </a:solidFill>
              </a:rPr>
              <a:t>salud</a:t>
            </a:r>
            <a:r>
              <a:rPr lang="en-US" altLang="es-PE" sz="1800" dirty="0" smtClean="0">
                <a:solidFill>
                  <a:srgbClr val="FFFFFF"/>
                </a:solidFill>
              </a:rPr>
              <a:t> animal</a:t>
            </a:r>
            <a:endParaRPr lang="en-US" altLang="es-PE" sz="1800" dirty="0"/>
          </a:p>
        </p:txBody>
      </p:sp>
    </p:spTree>
    <p:extLst>
      <p:ext uri="{BB962C8B-B14F-4D97-AF65-F5344CB8AC3E}">
        <p14:creationId xmlns:p14="http://schemas.microsoft.com/office/powerpoint/2010/main" val="305718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328738"/>
            <a:ext cx="4681537" cy="4572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s-ES_tradnl" altLang="en-US" sz="2400" dirty="0" smtClean="0"/>
              <a:t>Perfil Estratégico Regional 2016-2021 (PER)</a:t>
            </a:r>
            <a:endParaRPr lang="es-ES" altLang="en-US" sz="2400" dirty="0" smtClean="0"/>
          </a:p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es-PE" sz="2400" dirty="0"/>
              <a:t>I</a:t>
            </a:r>
            <a:r>
              <a:rPr lang="es-PE" sz="2400" dirty="0" smtClean="0"/>
              <a:t>dentifica </a:t>
            </a:r>
            <a:r>
              <a:rPr lang="es-PE" sz="2400" dirty="0"/>
              <a:t>las necesidades más </a:t>
            </a:r>
            <a:r>
              <a:rPr lang="es-PE" sz="2400" dirty="0" smtClean="0"/>
              <a:t>acuciantes en la región </a:t>
            </a:r>
            <a:r>
              <a:rPr lang="es-PE" sz="2400" dirty="0"/>
              <a:t>que pueden ser atendidas utilizando la tecnología nuclear en las áreas de salud humana, seguridad alimentaria y agricultura, medio ambiente, energía, tecnología con radiaciones, y protección radiológica.</a:t>
            </a:r>
            <a:endParaRPr lang="es-ES" altLang="en-US" sz="2400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9" t="33176" r="42662" b="26883"/>
          <a:stretch>
            <a:fillRect/>
          </a:stretch>
        </p:blipFill>
        <p:spPr bwMode="auto">
          <a:xfrm>
            <a:off x="395288" y="1125538"/>
            <a:ext cx="347027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-9525" y="0"/>
            <a:ext cx="9144000" cy="9366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3200">
                <a:solidFill>
                  <a:srgbClr val="FFFFCC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FFFFCC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110000"/>
              <a:buChar char="•"/>
              <a:defRPr sz="2400">
                <a:solidFill>
                  <a:srgbClr val="FFFFCC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altLang="en-US" sz="3200" dirty="0" smtClean="0">
                <a:solidFill>
                  <a:srgbClr val="FFFFFF"/>
                </a:solidFill>
              </a:rPr>
              <a:t>Base del Programa Regional</a:t>
            </a:r>
          </a:p>
        </p:txBody>
      </p:sp>
    </p:spTree>
    <p:extLst>
      <p:ext uri="{BB962C8B-B14F-4D97-AF65-F5344CB8AC3E}">
        <p14:creationId xmlns:p14="http://schemas.microsoft.com/office/powerpoint/2010/main" val="188960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D0845-2925-4BAB-B925-E448467D8A6E}" type="datetime1">
              <a:rPr lang="en-GB" smtClean="0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3A3C9-F16F-4F45-9780-F3732F9DD70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10052" t="11920" r="34039" b="8716"/>
          <a:stretch/>
        </p:blipFill>
        <p:spPr bwMode="auto">
          <a:xfrm>
            <a:off x="107504" y="476672"/>
            <a:ext cx="4032448" cy="6192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 rotWithShape="1">
          <a:blip r:embed="rId3"/>
          <a:srcRect l="28748" t="15684" r="31217" b="5892"/>
          <a:stretch/>
        </p:blipFill>
        <p:spPr bwMode="auto">
          <a:xfrm>
            <a:off x="4427984" y="476672"/>
            <a:ext cx="4536505" cy="6192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79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534400" cy="1458368"/>
          </a:xfrm>
        </p:spPr>
        <p:txBody>
          <a:bodyPr/>
          <a:lstStyle/>
          <a:p>
            <a:r>
              <a:rPr lang="es-PE" dirty="0" err="1" smtClean="0"/>
              <a:t>Tips</a:t>
            </a:r>
            <a:r>
              <a:rPr lang="es-PE" dirty="0" smtClean="0"/>
              <a:t> de Diseño (</a:t>
            </a:r>
            <a:r>
              <a:rPr lang="es-PE" dirty="0" err="1" smtClean="0"/>
              <a:t>Design</a:t>
            </a:r>
            <a:r>
              <a:rPr lang="es-PE" dirty="0" smtClean="0"/>
              <a:t> </a:t>
            </a:r>
            <a:r>
              <a:rPr lang="es-PE" dirty="0" err="1" smtClean="0"/>
              <a:t>Tips</a:t>
            </a:r>
            <a:r>
              <a:rPr lang="es-PE" dirty="0"/>
              <a:t>)</a:t>
            </a:r>
            <a:endParaRPr lang="es-PE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D0845-2925-4BAB-B925-E448467D8A6E}" type="datetime1">
              <a:rPr lang="en-GB" smtClean="0"/>
              <a:pPr>
                <a:defRPr/>
              </a:pPr>
              <a:t>24/03/2020</a:t>
            </a:fld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3A3C9-F16F-4F45-9780-F3732F9DD70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9" name="8 Imagen"/>
          <p:cNvPicPr/>
          <p:nvPr/>
        </p:nvPicPr>
        <p:blipFill rotWithShape="1">
          <a:blip r:embed="rId2"/>
          <a:srcRect l="32099" t="15057" r="11111" b="15617"/>
          <a:stretch/>
        </p:blipFill>
        <p:spPr bwMode="auto">
          <a:xfrm>
            <a:off x="2051720" y="2376487"/>
            <a:ext cx="5184576" cy="2852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099360"/>
      </p:ext>
    </p:extLst>
  </p:cSld>
  <p:clrMapOvr>
    <a:masterClrMapping/>
  </p:clrMapOvr>
</p:sld>
</file>

<file path=ppt/theme/theme1.xml><?xml version="1.0" encoding="utf-8"?>
<a:theme xmlns:a="http://schemas.openxmlformats.org/drawingml/2006/main" name="IAEA Dark Blue">
  <a:themeElements>
    <a:clrScheme name="">
      <a:dk1>
        <a:srgbClr val="808080"/>
      </a:dk1>
      <a:lt1>
        <a:srgbClr val="EAEAEA"/>
      </a:lt1>
      <a:dk2>
        <a:srgbClr val="000099"/>
      </a:dk2>
      <a:lt2>
        <a:srgbClr val="EAEAEA"/>
      </a:lt2>
      <a:accent1>
        <a:srgbClr val="99CCFF"/>
      </a:accent1>
      <a:accent2>
        <a:srgbClr val="8681B8"/>
      </a:accent2>
      <a:accent3>
        <a:srgbClr val="AAAACA"/>
      </a:accent3>
      <a:accent4>
        <a:srgbClr val="C8C8C8"/>
      </a:accent4>
      <a:accent5>
        <a:srgbClr val="CAE2FF"/>
      </a:accent5>
      <a:accent6>
        <a:srgbClr val="7974A6"/>
      </a:accent6>
      <a:hlink>
        <a:srgbClr val="FCD3C1"/>
      </a:hlink>
      <a:folHlink>
        <a:srgbClr val="FF9900"/>
      </a:folHlink>
    </a:clrScheme>
    <a:fontScheme name="IAEA Dark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IAEA Dark Bl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Dark Bl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Dark Bl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Dark Bl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Dark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Dark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Dark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EAEAEA"/>
    </a:lt1>
    <a:dk2>
      <a:srgbClr val="000099"/>
    </a:dk2>
    <a:lt2>
      <a:srgbClr val="CCECFF"/>
    </a:lt2>
    <a:accent1>
      <a:srgbClr val="99CCFF"/>
    </a:accent1>
    <a:accent2>
      <a:srgbClr val="8681B8"/>
    </a:accent2>
    <a:accent3>
      <a:srgbClr val="AAAACA"/>
    </a:accent3>
    <a:accent4>
      <a:srgbClr val="C8C8C8"/>
    </a:accent4>
    <a:accent5>
      <a:srgbClr val="CAE2FF"/>
    </a:accent5>
    <a:accent6>
      <a:srgbClr val="7974A6"/>
    </a:accent6>
    <a:hlink>
      <a:srgbClr val="FFFFCC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IAEA Dark Blue</Template>
  <TotalTime>7514</TotalTime>
  <Words>229</Words>
  <Application>Microsoft Office PowerPoint</Application>
  <PresentationFormat>Presentación en pantalla (4:3)</PresentationFormat>
  <Paragraphs>30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IAEA Dark Blue</vt:lpstr>
      <vt:lpstr>Contribuciones al  OIEA </vt:lpstr>
      <vt:lpstr>Obligaciones Financieras</vt:lpstr>
      <vt:lpstr>Presentación de PowerPoint</vt:lpstr>
      <vt:lpstr>Base del Programa Regional</vt:lpstr>
      <vt:lpstr>Presentación de PowerPoint</vt:lpstr>
      <vt:lpstr>Tips de Diseño (Design Tips)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RLA0037</dc:title>
  <dc:creator>C.Jimenez@iaea.org</dc:creator>
  <cp:lastModifiedBy>ISABEL</cp:lastModifiedBy>
  <cp:revision>546</cp:revision>
  <cp:lastPrinted>2015-10-28T20:35:05Z</cp:lastPrinted>
  <dcterms:created xsi:type="dcterms:W3CDTF">2007-10-04T12:43:32Z</dcterms:created>
  <dcterms:modified xsi:type="dcterms:W3CDTF">2020-03-24T16:28:06Z</dcterms:modified>
</cp:coreProperties>
</file>